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5" r:id="rId4"/>
  </p:sldMasterIdLst>
  <p:sldIdLst>
    <p:sldId id="274" r:id="rId5"/>
    <p:sldId id="282" r:id="rId6"/>
    <p:sldId id="287" r:id="rId7"/>
    <p:sldId id="286" r:id="rId8"/>
    <p:sldId id="262" r:id="rId9"/>
    <p:sldId id="263" r:id="rId10"/>
    <p:sldId id="266" r:id="rId11"/>
    <p:sldId id="264" r:id="rId12"/>
    <p:sldId id="265" r:id="rId13"/>
    <p:sldId id="269" r:id="rId14"/>
    <p:sldId id="270" r:id="rId15"/>
    <p:sldId id="272" r:id="rId16"/>
    <p:sldId id="273" r:id="rId17"/>
    <p:sldId id="275" r:id="rId18"/>
    <p:sldId id="277" r:id="rId19"/>
    <p:sldId id="290" r:id="rId20"/>
    <p:sldId id="289" r:id="rId21"/>
    <p:sldId id="267" r:id="rId22"/>
    <p:sldId id="28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3722"/>
    <a:srgbClr val="FCF7F1"/>
    <a:srgbClr val="344529"/>
    <a:srgbClr val="2B3922"/>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19" autoAdjust="0"/>
  </p:normalViewPr>
  <p:slideViewPr>
    <p:cSldViewPr snapToGrid="0">
      <p:cViewPr varScale="1">
        <p:scale>
          <a:sx n="61" d="100"/>
          <a:sy n="61" d="100"/>
        </p:scale>
        <p:origin x="321" y="261"/>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anie Kwon" userId="ed647637527a2b52" providerId="LiveId" clId="{96EBEBB3-A516-42C2-B4AB-ABE86DC5DBCA}"/>
    <pc:docChg chg="mod">
      <pc:chgData name="Jeanie Kwon" userId="ed647637527a2b52" providerId="LiveId" clId="{96EBEBB3-A516-42C2-B4AB-ABE86DC5DBCA}" dt="2025-11-24T19:13:15.889" v="0"/>
      <pc:docMkLst>
        <pc:docMk/>
      </pc:docMkLst>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ROS\Data\&#51221;&#48124;&#54868;\Rose%20of%20Sharon%20LTC\Administrator\Survey\Copy%20of%202024%20Resident%20survey%20result%202.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3932427725531174E-2"/>
          <c:y val="0.1372927024605308"/>
          <c:w val="0.96936786410470621"/>
          <c:h val="0.77284764223312663"/>
        </c:manualLayout>
      </c:layout>
      <c:barChart>
        <c:barDir val="col"/>
        <c:grouping val="clustered"/>
        <c:varyColors val="0"/>
        <c:ser>
          <c:idx val="1"/>
          <c:order val="0"/>
          <c:tx>
            <c:strRef>
              <c:f>Sheet1!$B$1</c:f>
              <c:strCache>
                <c:ptCount val="1"/>
                <c:pt idx="0">
                  <c:v>Q3/23</c:v>
                </c:pt>
              </c:strCache>
            </c:strRef>
          </c:tx>
          <c:spPr>
            <a:solidFill>
              <a:srgbClr val="FFFF00"/>
            </a:solidFill>
            <a:ln>
              <a:solidFill>
                <a:schemeClr val="accent1"/>
              </a:solid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ED Visit</c:v>
                </c:pt>
                <c:pt idx="1">
                  <c:v>Falls</c:v>
                </c:pt>
                <c:pt idx="2">
                  <c:v>Restraints</c:v>
                </c:pt>
                <c:pt idx="3">
                  <c:v>Pressure Ulcers</c:v>
                </c:pt>
                <c:pt idx="4">
                  <c:v>Antipsychotics</c:v>
                </c:pt>
              </c:strCache>
            </c:strRef>
          </c:cat>
          <c:val>
            <c:numRef>
              <c:f>Sheet1!$B$2:$B$6</c:f>
              <c:numCache>
                <c:formatCode>General</c:formatCode>
                <c:ptCount val="5"/>
                <c:pt idx="0">
                  <c:v>4</c:v>
                </c:pt>
                <c:pt idx="1">
                  <c:v>13.7</c:v>
                </c:pt>
                <c:pt idx="2">
                  <c:v>0</c:v>
                </c:pt>
                <c:pt idx="3">
                  <c:v>0</c:v>
                </c:pt>
                <c:pt idx="4">
                  <c:v>2.2999999999999998</c:v>
                </c:pt>
              </c:numCache>
            </c:numRef>
          </c:val>
          <c:extLst>
            <c:ext xmlns:c16="http://schemas.microsoft.com/office/drawing/2014/chart" uri="{C3380CC4-5D6E-409C-BE32-E72D297353CC}">
              <c16:uniqueId val="{00000000-D6FA-4A1E-A3DA-2DD011E09460}"/>
            </c:ext>
          </c:extLst>
        </c:ser>
        <c:ser>
          <c:idx val="2"/>
          <c:order val="1"/>
          <c:tx>
            <c:strRef>
              <c:f>Sheet1!$C$1</c:f>
              <c:strCache>
                <c:ptCount val="1"/>
                <c:pt idx="0">
                  <c:v>Q4/23</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ED Visit</c:v>
                </c:pt>
                <c:pt idx="1">
                  <c:v>Falls</c:v>
                </c:pt>
                <c:pt idx="2">
                  <c:v>Restraints</c:v>
                </c:pt>
                <c:pt idx="3">
                  <c:v>Pressure Ulcers</c:v>
                </c:pt>
                <c:pt idx="4">
                  <c:v>Antipsychotics</c:v>
                </c:pt>
              </c:strCache>
            </c:strRef>
          </c:cat>
          <c:val>
            <c:numRef>
              <c:f>Sheet1!$C$2:$C$6</c:f>
              <c:numCache>
                <c:formatCode>General</c:formatCode>
                <c:ptCount val="5"/>
                <c:pt idx="0">
                  <c:v>4</c:v>
                </c:pt>
                <c:pt idx="1">
                  <c:v>12</c:v>
                </c:pt>
                <c:pt idx="2">
                  <c:v>0</c:v>
                </c:pt>
                <c:pt idx="3">
                  <c:v>0</c:v>
                </c:pt>
                <c:pt idx="4">
                  <c:v>3</c:v>
                </c:pt>
              </c:numCache>
            </c:numRef>
          </c:val>
          <c:extLst>
            <c:ext xmlns:c16="http://schemas.microsoft.com/office/drawing/2014/chart" uri="{C3380CC4-5D6E-409C-BE32-E72D297353CC}">
              <c16:uniqueId val="{00000001-D6FA-4A1E-A3DA-2DD011E09460}"/>
            </c:ext>
          </c:extLst>
        </c:ser>
        <c:ser>
          <c:idx val="3"/>
          <c:order val="2"/>
          <c:tx>
            <c:strRef>
              <c:f>Sheet1!$D$1</c:f>
              <c:strCache>
                <c:ptCount val="1"/>
                <c:pt idx="0">
                  <c:v>Q1/24</c:v>
                </c:pt>
              </c:strCache>
            </c:strRef>
          </c:tx>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ED Visit</c:v>
                </c:pt>
                <c:pt idx="1">
                  <c:v>Falls</c:v>
                </c:pt>
                <c:pt idx="2">
                  <c:v>Restraints</c:v>
                </c:pt>
                <c:pt idx="3">
                  <c:v>Pressure Ulcers</c:v>
                </c:pt>
                <c:pt idx="4">
                  <c:v>Antipsychotics</c:v>
                </c:pt>
              </c:strCache>
            </c:strRef>
          </c:cat>
          <c:val>
            <c:numRef>
              <c:f>Sheet1!$D$2:$D$6</c:f>
              <c:numCache>
                <c:formatCode>General</c:formatCode>
                <c:ptCount val="5"/>
                <c:pt idx="0">
                  <c:v>0</c:v>
                </c:pt>
                <c:pt idx="1">
                  <c:v>12.2</c:v>
                </c:pt>
                <c:pt idx="2">
                  <c:v>0</c:v>
                </c:pt>
                <c:pt idx="3">
                  <c:v>0.2</c:v>
                </c:pt>
                <c:pt idx="4">
                  <c:v>8</c:v>
                </c:pt>
              </c:numCache>
            </c:numRef>
          </c:val>
          <c:extLst>
            <c:ext xmlns:c16="http://schemas.microsoft.com/office/drawing/2014/chart" uri="{C3380CC4-5D6E-409C-BE32-E72D297353CC}">
              <c16:uniqueId val="{00000002-D6FA-4A1E-A3DA-2DD011E09460}"/>
            </c:ext>
          </c:extLst>
        </c:ser>
        <c:ser>
          <c:idx val="0"/>
          <c:order val="3"/>
          <c:tx>
            <c:strRef>
              <c:f>Sheet1!$E$1</c:f>
              <c:strCache>
                <c:ptCount val="1"/>
                <c:pt idx="0">
                  <c:v>Q2/24</c:v>
                </c:pt>
              </c:strCache>
            </c:strRef>
          </c:tx>
          <c:spPr>
            <a:solidFill>
              <a:schemeClr val="accent1">
                <a:lumMod val="60000"/>
              </a:schemeClr>
            </a:solidFill>
          </c:spPr>
          <c:invertIfNegative val="0"/>
          <c:dLbls>
            <c:numFmt formatCode="General" sourceLinked="0"/>
            <c:spPr>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ED Visit</c:v>
                </c:pt>
                <c:pt idx="1">
                  <c:v>Falls</c:v>
                </c:pt>
                <c:pt idx="2">
                  <c:v>Restraints</c:v>
                </c:pt>
                <c:pt idx="3">
                  <c:v>Pressure Ulcers</c:v>
                </c:pt>
                <c:pt idx="4">
                  <c:v>Antipsychotics</c:v>
                </c:pt>
              </c:strCache>
            </c:strRef>
          </c:cat>
          <c:val>
            <c:numRef>
              <c:f>Sheet1!$E$2:$E$6</c:f>
              <c:numCache>
                <c:formatCode>General</c:formatCode>
                <c:ptCount val="5"/>
                <c:pt idx="0">
                  <c:v>2</c:v>
                </c:pt>
                <c:pt idx="1">
                  <c:v>11.3</c:v>
                </c:pt>
                <c:pt idx="2">
                  <c:v>0</c:v>
                </c:pt>
                <c:pt idx="3">
                  <c:v>0.3</c:v>
                </c:pt>
                <c:pt idx="4">
                  <c:v>10.9</c:v>
                </c:pt>
              </c:numCache>
            </c:numRef>
          </c:val>
          <c:extLst>
            <c:ext xmlns:c16="http://schemas.microsoft.com/office/drawing/2014/chart" uri="{C3380CC4-5D6E-409C-BE32-E72D297353CC}">
              <c16:uniqueId val="{00000003-D6FA-4A1E-A3DA-2DD011E09460}"/>
            </c:ext>
          </c:extLst>
        </c:ser>
        <c:dLbls>
          <c:showLegendKey val="0"/>
          <c:showVal val="1"/>
          <c:showCatName val="0"/>
          <c:showSerName val="0"/>
          <c:showPercent val="0"/>
          <c:showBubbleSize val="0"/>
        </c:dLbls>
        <c:gapWidth val="444"/>
        <c:overlap val="-90"/>
        <c:axId val="223281664"/>
        <c:axId val="219852160"/>
      </c:barChart>
      <c:catAx>
        <c:axId val="2232816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219852160"/>
        <c:crosses val="autoZero"/>
        <c:auto val="1"/>
        <c:lblAlgn val="ctr"/>
        <c:lblOffset val="100"/>
        <c:noMultiLvlLbl val="0"/>
      </c:catAx>
      <c:valAx>
        <c:axId val="219852160"/>
        <c:scaling>
          <c:orientation val="minMax"/>
        </c:scaling>
        <c:delete val="1"/>
        <c:axPos val="l"/>
        <c:numFmt formatCode="General" sourceLinked="1"/>
        <c:majorTickMark val="none"/>
        <c:minorTickMark val="none"/>
        <c:tickLblPos val="none"/>
        <c:crossAx val="223281664"/>
        <c:crosses val="autoZero"/>
        <c:crossBetween val="between"/>
      </c:valAx>
      <c:spPr>
        <a:noFill/>
        <a:ln>
          <a:solidFill>
            <a:schemeClr val="accent1">
              <a:alpha val="99000"/>
            </a:schemeClr>
          </a:solidFill>
        </a:ln>
        <a:effectLst/>
      </c:spPr>
    </c:plotArea>
    <c:legend>
      <c:legendPos val="t"/>
      <c:legendEntry>
        <c:idx val="0"/>
        <c:txPr>
          <a:bodyPr rot="0" vert="horz"/>
          <a:lstStyle/>
          <a:p>
            <a:pPr>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0"/>
    </mc:Choice>
    <mc:Fallback>
      <c:style val="20"/>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6293433888612218"/>
          <c:y val="4.9418739478267616E-2"/>
          <c:w val="0.47772209648180186"/>
          <c:h val="0.91960760912279682"/>
        </c:manualLayout>
      </c:layout>
      <c:barChart>
        <c:barDir val="bar"/>
        <c:grouping val="clustered"/>
        <c:varyColors val="0"/>
        <c:ser>
          <c:idx val="0"/>
          <c:order val="0"/>
          <c:invertIfNegative val="0"/>
          <c:cat>
            <c:strRef>
              <c:f>'Survey Results'!$B$11:$B$21</c:f>
              <c:strCache>
                <c:ptCount val="11"/>
                <c:pt idx="0">
                  <c:v>Therapeutic Relationships</c:v>
                </c:pt>
                <c:pt idx="1">
                  <c:v>Empowered Decision Making</c:v>
                </c:pt>
                <c:pt idx="2">
                  <c:v>Cultural, Diversity, Engagement</c:v>
                </c:pt>
                <c:pt idx="3">
                  <c:v>Care and Services</c:v>
                </c:pt>
                <c:pt idx="4">
                  <c:v>Recreation and Programs</c:v>
                </c:pt>
                <c:pt idx="5">
                  <c:v>Environment</c:v>
                </c:pt>
                <c:pt idx="6">
                  <c:v>Meals and Dining Experience</c:v>
                </c:pt>
                <c:pt idx="7">
                  <c:v>Support Services</c:v>
                </c:pt>
                <c:pt idx="8">
                  <c:v>Medical Services</c:v>
                </c:pt>
                <c:pt idx="9">
                  <c:v>Ledership</c:v>
                </c:pt>
                <c:pt idx="10">
                  <c:v>Overall Experience</c:v>
                </c:pt>
              </c:strCache>
            </c:strRef>
          </c:cat>
          <c:val>
            <c:numRef>
              <c:f>'Survey Results'!$C$11:$C$21</c:f>
              <c:numCache>
                <c:formatCode>0.00%</c:formatCode>
                <c:ptCount val="11"/>
                <c:pt idx="0">
                  <c:v>0.99</c:v>
                </c:pt>
                <c:pt idx="1">
                  <c:v>1</c:v>
                </c:pt>
                <c:pt idx="2">
                  <c:v>1</c:v>
                </c:pt>
                <c:pt idx="3">
                  <c:v>0.99</c:v>
                </c:pt>
                <c:pt idx="4">
                  <c:v>0.98</c:v>
                </c:pt>
                <c:pt idx="5">
                  <c:v>1</c:v>
                </c:pt>
                <c:pt idx="6">
                  <c:v>0.95</c:v>
                </c:pt>
                <c:pt idx="7">
                  <c:v>0.9</c:v>
                </c:pt>
                <c:pt idx="8">
                  <c:v>0.96</c:v>
                </c:pt>
                <c:pt idx="9">
                  <c:v>1</c:v>
                </c:pt>
                <c:pt idx="10">
                  <c:v>1</c:v>
                </c:pt>
              </c:numCache>
            </c:numRef>
          </c:val>
          <c:extLst>
            <c:ext xmlns:c16="http://schemas.microsoft.com/office/drawing/2014/chart" uri="{C3380CC4-5D6E-409C-BE32-E72D297353CC}">
              <c16:uniqueId val="{00000000-3D4D-43E6-82D9-C0A3B6F36FA5}"/>
            </c:ext>
          </c:extLst>
        </c:ser>
        <c:dLbls>
          <c:showLegendKey val="0"/>
          <c:showVal val="0"/>
          <c:showCatName val="0"/>
          <c:showSerName val="0"/>
          <c:showPercent val="0"/>
          <c:showBubbleSize val="0"/>
        </c:dLbls>
        <c:gapWidth val="150"/>
        <c:axId val="148335104"/>
        <c:axId val="49424640"/>
      </c:barChart>
      <c:catAx>
        <c:axId val="148335104"/>
        <c:scaling>
          <c:orientation val="maxMin"/>
        </c:scaling>
        <c:delete val="0"/>
        <c:axPos val="l"/>
        <c:numFmt formatCode="General" sourceLinked="1"/>
        <c:majorTickMark val="out"/>
        <c:minorTickMark val="none"/>
        <c:tickLblPos val="nextTo"/>
        <c:txPr>
          <a:bodyPr/>
          <a:lstStyle/>
          <a:p>
            <a:pPr>
              <a:defRPr sz="1100" b="1" i="0" baseline="0"/>
            </a:pPr>
            <a:endParaRPr lang="en-US"/>
          </a:p>
        </c:txPr>
        <c:crossAx val="49424640"/>
        <c:crosses val="autoZero"/>
        <c:auto val="1"/>
        <c:lblAlgn val="ctr"/>
        <c:lblOffset val="100"/>
        <c:noMultiLvlLbl val="0"/>
      </c:catAx>
      <c:valAx>
        <c:axId val="49424640"/>
        <c:scaling>
          <c:orientation val="minMax"/>
          <c:max val="1"/>
          <c:min val="0.60000000000000009"/>
        </c:scaling>
        <c:delete val="0"/>
        <c:axPos val="t"/>
        <c:majorGridlines/>
        <c:numFmt formatCode="0%" sourceLinked="0"/>
        <c:majorTickMark val="out"/>
        <c:minorTickMark val="none"/>
        <c:tickLblPos val="nextTo"/>
        <c:crossAx val="148335104"/>
        <c:crosses val="autoZero"/>
        <c:crossBetween val="between"/>
        <c:majorUnit val="0.1"/>
      </c:valAx>
    </c:plotArea>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dirty="0"/>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dirty="0"/>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0C0817-A112-4847-8014-A94B7D2A4EA3}" type="datetime1">
              <a:rPr lang="en-US" smtClean="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16997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FA2B21-3FCD-4721-B95C-427943F61125}"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62167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FA2B21-3FCD-4721-B95C-427943F61125}"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7202952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FA2B21-3FCD-4721-B95C-427943F61125}"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4B7E4EF-A1BD-40F4-AB7B-04F084DD991D}"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3249134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FA2B21-3FCD-4721-B95C-427943F61125}"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82215609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6FA2B21-3FCD-4721-B95C-427943F61125}" type="datetime1">
              <a:rPr lang="en-US" smtClean="0"/>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77731238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6FA2B21-3FCD-4721-B95C-427943F61125}" type="datetime1">
              <a:rPr lang="en-US" smtClean="0"/>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84650155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282832950"/>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6FA2B21-3FCD-4721-B95C-427943F61125}" type="datetime1">
              <a:rPr lang="en-US" smtClean="0"/>
              <a:t>11/24/2025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39259804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dirty="0"/>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12483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10490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395708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11/24/2025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553171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11430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3636942-C211-4B28-8DBD-C953E00AF71B}" type="datetime1">
              <a:rPr lang="en-US" smtClean="0"/>
              <a:t>11/24/2025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52456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210857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8CE86-875F-4587-BCF6-FA054AFC0D53}" type="datetime1">
              <a:rPr lang="en-US" smtClean="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305750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6FA2B21-3FCD-4721-B95C-427943F61125}" type="datetime1">
              <a:rPr lang="en-US" smtClean="0"/>
              <a:t>11/24/2025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02212089"/>
      </p:ext>
    </p:extLst>
  </p:cSld>
  <p:clrMap bg1="dk1" tx1="lt1" bg2="dk2" tx2="lt2" accent1="accent1" accent2="accent2" accent3="accent3" accent4="accent4" accent5="accent5" accent6="accent6" hlink="hlink" folHlink="folHlink"/>
  <p:sldLayoutIdLst>
    <p:sldLayoutId id="2147483996"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 id="2147484007" r:id="rId12"/>
    <p:sldLayoutId id="2147484008" r:id="rId13"/>
    <p:sldLayoutId id="2147484009" r:id="rId14"/>
    <p:sldLayoutId id="2147484010" r:id="rId15"/>
    <p:sldLayoutId id="2147484011" r:id="rId16"/>
    <p:sldLayoutId id="2147484012"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1.xlsx"/><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package" Target="../embeddings/Microsoft_Excel_Worksheet2.xlsx"/><Relationship Id="rId4" Type="http://schemas.openxmlformats.org/officeDocument/2006/relationships/chart" Target="../charts/char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2965-87F2-1C9C-B5E3-4539418A079C}"/>
              </a:ext>
            </a:extLst>
          </p:cNvPr>
          <p:cNvSpPr>
            <a:spLocks noGrp="1"/>
          </p:cNvSpPr>
          <p:nvPr>
            <p:ph type="ctrTitle"/>
          </p:nvPr>
        </p:nvSpPr>
        <p:spPr>
          <a:xfrm>
            <a:off x="251926" y="2742465"/>
            <a:ext cx="8836091" cy="1373070"/>
          </a:xfrm>
        </p:spPr>
        <p:txBody>
          <a:bodyPr/>
          <a:lstStyle/>
          <a:p>
            <a:pPr algn="ctr"/>
            <a:r>
              <a:rPr lang="en-US" sz="2800" b="1" kern="1400" spc="-50" dirty="0">
                <a:solidFill>
                  <a:schemeClr val="bg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Continuous Quality Improvement Initiative Report</a:t>
            </a:r>
            <a:br>
              <a:rPr lang="en-US" sz="2800" b="1" kern="1400" spc="-50" dirty="0">
                <a:solidFill>
                  <a:schemeClr val="bg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br>
            <a:r>
              <a:rPr lang="en-US" sz="2800" b="1" kern="1400" spc="-50" dirty="0">
                <a:solidFill>
                  <a:schemeClr val="bg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Arirang Korean Long-Term Care 2025/26</a:t>
            </a:r>
            <a:endParaRPr lang="en-CA" sz="3200" dirty="0">
              <a:solidFill>
                <a:schemeClr val="bg1">
                  <a:lumMod val="50000"/>
                </a:schemeClr>
              </a:solidFill>
              <a:highlight>
                <a:srgbClr val="FFFF00"/>
              </a:highlight>
            </a:endParaRPr>
          </a:p>
        </p:txBody>
      </p:sp>
      <p:sp>
        <p:nvSpPr>
          <p:cNvPr id="3" name="Content Placeholder 2">
            <a:extLst>
              <a:ext uri="{FF2B5EF4-FFF2-40B4-BE49-F238E27FC236}">
                <a16:creationId xmlns:a16="http://schemas.microsoft.com/office/drawing/2014/main" id="{1BE3ED11-741D-654A-C2ED-37D03E76FF22}"/>
              </a:ext>
            </a:extLst>
          </p:cNvPr>
          <p:cNvSpPr>
            <a:spLocks noGrp="1"/>
          </p:cNvSpPr>
          <p:nvPr>
            <p:ph type="subTitle" idx="1"/>
          </p:nvPr>
        </p:nvSpPr>
        <p:spPr>
          <a:xfrm>
            <a:off x="1620121" y="4427906"/>
            <a:ext cx="9166411" cy="1922094"/>
          </a:xfrm>
        </p:spPr>
        <p:txBody>
          <a:bodyPr>
            <a:normAutofit/>
          </a:bodyPr>
          <a:lstStyle/>
          <a:p>
            <a:endParaRPr lang="en-CA" dirty="0">
              <a:solidFill>
                <a:srgbClr val="344529"/>
              </a:solidFill>
            </a:endParaRPr>
          </a:p>
          <a:p>
            <a:pPr algn="ctr"/>
            <a:r>
              <a:rPr lang="en-US" sz="24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Helen Jung, Administrator/DOC</a:t>
            </a:r>
            <a:endParaRPr lang="en-CA" sz="2400" b="1"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24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DESIGNATED LEAD - </a:t>
            </a:r>
            <a:r>
              <a:rPr lang="en-US" sz="2400" b="1" dirty="0">
                <a:solidFill>
                  <a:schemeClr val="bg1">
                    <a:lumMod val="50000"/>
                  </a:schemeClr>
                </a:solidFill>
                <a:effectLst/>
                <a:latin typeface="Arial" panose="020B0604020202020204" pitchFamily="34" charset="0"/>
                <a:ea typeface="Calibri" panose="020F0502020204030204" pitchFamily="34" charset="0"/>
              </a:rPr>
              <a:t>Quality Improvement </a:t>
            </a:r>
          </a:p>
          <a:p>
            <a:pPr marL="0" indent="0" algn="ctr">
              <a:buNone/>
            </a:pPr>
            <a:endParaRPr lang="en-CA" sz="3200" dirty="0">
              <a:solidFill>
                <a:schemeClr val="tx1"/>
              </a:solidFill>
            </a:endParaRPr>
          </a:p>
        </p:txBody>
      </p:sp>
      <p:sp>
        <p:nvSpPr>
          <p:cNvPr id="4" name="TextBox 3">
            <a:extLst>
              <a:ext uri="{FF2B5EF4-FFF2-40B4-BE49-F238E27FC236}">
                <a16:creationId xmlns:a16="http://schemas.microsoft.com/office/drawing/2014/main" id="{8C5F400E-5484-B482-AE38-018CBBEAE23B}"/>
              </a:ext>
            </a:extLst>
          </p:cNvPr>
          <p:cNvSpPr txBox="1"/>
          <p:nvPr/>
        </p:nvSpPr>
        <p:spPr>
          <a:xfrm>
            <a:off x="9436098" y="449036"/>
            <a:ext cx="2082800" cy="646331"/>
          </a:xfrm>
          <a:prstGeom prst="rect">
            <a:avLst/>
          </a:prstGeom>
          <a:noFill/>
        </p:spPr>
        <p:txBody>
          <a:bodyPr wrap="square" rtlCol="0">
            <a:spAutoFit/>
          </a:bodyPr>
          <a:lstStyle/>
          <a:p>
            <a:r>
              <a:rPr lang="en-CA" dirty="0">
                <a:highlight>
                  <a:srgbClr val="FFFF00"/>
                </a:highlight>
              </a:rPr>
              <a:t>Insert Home Logo </a:t>
            </a:r>
          </a:p>
          <a:p>
            <a:endParaRPr lang="en-CA" dirty="0"/>
          </a:p>
        </p:txBody>
      </p:sp>
      <p:pic>
        <p:nvPicPr>
          <p:cNvPr id="9" name="Picture 8" descr="A black text on a white background&#10;&#10;Description automatically generated">
            <a:extLst>
              <a:ext uri="{FF2B5EF4-FFF2-40B4-BE49-F238E27FC236}">
                <a16:creationId xmlns:a16="http://schemas.microsoft.com/office/drawing/2014/main" id="{F0426DD1-1516-FCCF-F428-29D840C87CAD}"/>
              </a:ext>
            </a:extLst>
          </p:cNvPr>
          <p:cNvPicPr>
            <a:picLocks noChangeAspect="1"/>
          </p:cNvPicPr>
          <p:nvPr/>
        </p:nvPicPr>
        <p:blipFill>
          <a:blip r:embed="rId2"/>
          <a:stretch>
            <a:fillRect/>
          </a:stretch>
        </p:blipFill>
        <p:spPr>
          <a:xfrm>
            <a:off x="9436097" y="172946"/>
            <a:ext cx="2593919" cy="646331"/>
          </a:xfrm>
          <a:prstGeom prst="rect">
            <a:avLst/>
          </a:prstGeom>
        </p:spPr>
      </p:pic>
    </p:spTree>
    <p:extLst>
      <p:ext uri="{BB962C8B-B14F-4D97-AF65-F5344CB8AC3E}">
        <p14:creationId xmlns:p14="http://schemas.microsoft.com/office/powerpoint/2010/main" val="1567987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3614-CE91-CF95-B658-8E3E1C0041F6}"/>
              </a:ext>
            </a:extLst>
          </p:cNvPr>
          <p:cNvSpPr>
            <a:spLocks noGrp="1"/>
          </p:cNvSpPr>
          <p:nvPr>
            <p:ph type="title" idx="4294967295"/>
          </p:nvPr>
        </p:nvSpPr>
        <p:spPr>
          <a:xfrm>
            <a:off x="499534" y="313266"/>
            <a:ext cx="9997016" cy="800100"/>
          </a:xfrm>
        </p:spPr>
        <p:txBody>
          <a:bodyPr>
            <a:noAutofit/>
          </a:bodyPr>
          <a:lstStyle/>
          <a:p>
            <a:pPr algn="ctr"/>
            <a:r>
              <a:rPr lang="en-US" sz="20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t>Arirang Korean Long </a:t>
            </a:r>
            <a:r>
              <a:rPr lang="en-US" sz="2000" b="1" dirty="0">
                <a:solidFill>
                  <a:schemeClr val="tx2">
                    <a:lumMod val="10000"/>
                  </a:schemeClr>
                </a:solidFill>
                <a:latin typeface="Arial" panose="020B0604020202020204" pitchFamily="34" charset="0"/>
                <a:ea typeface="Calibri" panose="020F0502020204030204" pitchFamily="34" charset="0"/>
                <a:cs typeface="Times New Roman" panose="02020603050405020304" pitchFamily="18" charset="0"/>
              </a:rPr>
              <a:t>Term Care</a:t>
            </a:r>
            <a:r>
              <a:rPr lang="en-US" sz="20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APPROACH TO CQI </a:t>
            </a:r>
            <a:br>
              <a:rPr lang="en-US" sz="20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br>
            <a:r>
              <a:rPr lang="en-US" sz="20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t>(POLICIES, PROCEDURES AND PROTOCOLS)</a:t>
            </a:r>
            <a:br>
              <a:rPr lang="en-CA" sz="20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CA" sz="2000" dirty="0">
              <a:solidFill>
                <a:schemeClr val="tx2">
                  <a:lumMod val="10000"/>
                </a:schemeClr>
              </a:solidFill>
            </a:endParaRPr>
          </a:p>
        </p:txBody>
      </p:sp>
      <p:sp>
        <p:nvSpPr>
          <p:cNvPr id="3" name="Content Placeholder 2">
            <a:extLst>
              <a:ext uri="{FF2B5EF4-FFF2-40B4-BE49-F238E27FC236}">
                <a16:creationId xmlns:a16="http://schemas.microsoft.com/office/drawing/2014/main" id="{151583E4-2D5C-1B23-B5F5-847EEC7A7B78}"/>
              </a:ext>
            </a:extLst>
          </p:cNvPr>
          <p:cNvSpPr>
            <a:spLocks noGrp="1"/>
          </p:cNvSpPr>
          <p:nvPr>
            <p:ph idx="4294967295"/>
          </p:nvPr>
        </p:nvSpPr>
        <p:spPr>
          <a:xfrm>
            <a:off x="499534" y="948267"/>
            <a:ext cx="10223500" cy="5596467"/>
          </a:xfrm>
        </p:spPr>
        <p:txBody>
          <a:bodyPr>
            <a:normAutofit fontScale="85000" lnSpcReduction="10000"/>
          </a:bodyPr>
          <a:lstStyle/>
          <a:p>
            <a:pPr>
              <a:lnSpc>
                <a:spcPct val="110000"/>
              </a:lnSpc>
            </a:pPr>
            <a:r>
              <a:rPr lang="en-US" sz="17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Arirang Korean Long Term Care’s Policies and Procedures, electronic documentation platform setup and practice standards, provide a baseline for staff in providing quality care and services, while maintaining safety.  Arirang Korean Long-Term Care has adopted the Model for Improvement to guide quality improvement activities.  Interprofessional quality improvement teams, including resident and family advisors, work through the phases of the model to:</a:t>
            </a:r>
          </a:p>
          <a:p>
            <a:pPr marL="0" lvl="0" indent="0">
              <a:lnSpc>
                <a:spcPct val="110000"/>
              </a:lnSpc>
              <a:spcBef>
                <a:spcPts val="1200"/>
              </a:spcBef>
              <a:spcAft>
                <a:spcPts val="800"/>
              </a:spcAft>
              <a:buNone/>
            </a:pPr>
            <a:r>
              <a:rPr lang="en-US" sz="18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1. Complete Trends Analysis </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Aft>
                <a:spcPts val="800"/>
              </a:spcAft>
            </a:pPr>
            <a:r>
              <a:rPr lang="en-US"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Teams use various QI methodologies to understand some of the root causes of the problem and identify opportunities for improvement.  This work can include process mapping, 5 whys, fishbone, Plan-Do-Study-Act (PDSA) cycles, etc. </a:t>
            </a:r>
            <a:r>
              <a:rPr lang="en-CA"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Also included in this work, is an analysis of relevant data and completion of a gap analysis against relevant Best Practice Guidelines.  </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0000"/>
              </a:lnSpc>
              <a:spcAft>
                <a:spcPts val="800"/>
              </a:spcAft>
              <a:buNone/>
            </a:pPr>
            <a:r>
              <a:rPr lang="en-US" sz="18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2. Set Improvement Aims</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Aft>
                <a:spcPts val="800"/>
              </a:spcAft>
            </a:pPr>
            <a:r>
              <a:rPr lang="en-CA"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Once there is a better understanding of the current system or practice challenges, the aim is expressed and documented. The aim includes information regarding the actual indicator target for improvement, the resident and family </a:t>
            </a:r>
            <a:r>
              <a:rPr lang="en-CA" sz="1800" dirty="0">
                <a:solidFill>
                  <a:srgbClr val="2E3722"/>
                </a:solidFill>
                <a:latin typeface="Arial" panose="020B0604020202020204" pitchFamily="34" charset="0"/>
                <a:ea typeface="Calibri" panose="020F0502020204030204" pitchFamily="34" charset="0"/>
                <a:cs typeface="Times New Roman" panose="02020603050405020304" pitchFamily="18" charset="0"/>
              </a:rPr>
              <a:t>experience and satisfaction of </a:t>
            </a:r>
            <a:r>
              <a:rPr lang="en-CA"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outcomes, staff adherence to practice change and work satisfaction and, use of resources. This aim will be used to evaluate the impact of the change ideas through implementation and sustainability. Aim Statements are Specific Measurable, Attainable, Relevant, Timeline-Bound.</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Aft>
                <a:spcPts val="800"/>
              </a:spcAft>
            </a:pPr>
            <a:r>
              <a:rPr lang="en-CA"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The aim statement includes the following parameters - “How much” (amount of improvement – e.g., 30%), “by when” (a month and year), “as measured by” (indicator or a general description of the indicator) and/or “target population” (e.g., residents, residents in specific area, etc.)</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mj-lt"/>
              <a:buAutoNum type="arabicPeriod"/>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1914143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600A3C-EEEF-D6F8-C58B-C3AFACD9122C}"/>
              </a:ext>
            </a:extLst>
          </p:cNvPr>
          <p:cNvSpPr>
            <a:spLocks noGrp="1"/>
          </p:cNvSpPr>
          <p:nvPr>
            <p:ph idx="4294967295"/>
          </p:nvPr>
        </p:nvSpPr>
        <p:spPr>
          <a:xfrm>
            <a:off x="533400" y="228599"/>
            <a:ext cx="11167533" cy="6400801"/>
          </a:xfrm>
        </p:spPr>
        <p:txBody>
          <a:bodyPr>
            <a:normAutofit fontScale="32500" lnSpcReduction="20000"/>
          </a:bodyPr>
          <a:lstStyle/>
          <a:p>
            <a:pPr marL="0" lvl="0" indent="0">
              <a:lnSpc>
                <a:spcPct val="107000"/>
              </a:lnSpc>
              <a:spcBef>
                <a:spcPts val="1200"/>
              </a:spcBef>
              <a:spcAft>
                <a:spcPts val="800"/>
              </a:spcAft>
              <a:buNone/>
            </a:pPr>
            <a:r>
              <a:rPr lang="en-US" sz="62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t>APPROACH TO CQI (POLICIES, PROCEDURES AND PROTOCOLS Cont.)</a:t>
            </a:r>
            <a:endParaRPr lang="en-CA" sz="62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20000"/>
              </a:lnSpc>
              <a:spcBef>
                <a:spcPts val="1200"/>
              </a:spcBef>
              <a:spcAft>
                <a:spcPts val="800"/>
              </a:spcAft>
              <a:buNone/>
            </a:pPr>
            <a:r>
              <a:rPr lang="en-US" sz="4600" b="1" dirty="0">
                <a:solidFill>
                  <a:srgbClr val="344529"/>
                </a:solidFill>
                <a:latin typeface="Arial" panose="020B0604020202020204" pitchFamily="34" charset="0"/>
                <a:ea typeface="Calibri" panose="020F0502020204030204" pitchFamily="34" charset="0"/>
                <a:cs typeface="Arial" panose="020B0604020202020204" pitchFamily="34" charset="0"/>
              </a:rPr>
              <a:t>3. </a:t>
            </a:r>
            <a:r>
              <a:rPr lang="en-US" sz="4600" b="1" dirty="0">
                <a:solidFill>
                  <a:srgbClr val="344529"/>
                </a:solidFill>
                <a:effectLst/>
                <a:latin typeface="Arial" panose="020B0604020202020204" pitchFamily="34" charset="0"/>
                <a:ea typeface="Calibri" panose="020F0502020204030204" pitchFamily="34" charset="0"/>
                <a:cs typeface="Arial" panose="020B0604020202020204" pitchFamily="34" charset="0"/>
              </a:rPr>
              <a:t>Developing and Testing Practice Change(s) </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Aft>
                <a:spcPts val="800"/>
              </a:spcAft>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As a principal, Arirang Korean </a:t>
            </a:r>
            <a:r>
              <a:rPr lang="en-US" sz="4600" dirty="0">
                <a:solidFill>
                  <a:srgbClr val="344529"/>
                </a:solidFill>
                <a:latin typeface="Arial" panose="020B0604020202020204" pitchFamily="34" charset="0"/>
                <a:ea typeface="Calibri" panose="020F0502020204030204" pitchFamily="34" charset="0"/>
                <a:cs typeface="Arial" panose="020B0604020202020204" pitchFamily="34" charset="0"/>
              </a:rPr>
              <a:t>Long-Term Care </a:t>
            </a: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will identify </a:t>
            </a:r>
            <a:r>
              <a:rPr lang="en-US" sz="4600" dirty="0">
                <a:solidFill>
                  <a:srgbClr val="344529"/>
                </a:solidFill>
                <a:latin typeface="Arial" panose="020B0604020202020204" pitchFamily="34" charset="0"/>
                <a:ea typeface="Calibri" panose="020F0502020204030204" pitchFamily="34" charset="0"/>
                <a:cs typeface="Arial" panose="020B0604020202020204" pitchFamily="34" charset="0"/>
              </a:rPr>
              <a:t>practice changes to implement current Long-Term  recommendations established by the published best practice guideline(s)</a:t>
            </a:r>
          </a:p>
          <a:p>
            <a:pPr>
              <a:lnSpc>
                <a:spcPct val="120000"/>
              </a:lnSpc>
              <a:spcAft>
                <a:spcPts val="800"/>
              </a:spcAft>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With the completion of the gap analysis, and program evaluation as required, areas for improvement are identified                   by various teams that will move Arirang Korean Long-Term Care towards meeting its aim statement (s).  </a:t>
            </a:r>
          </a:p>
          <a:p>
            <a:pPr>
              <a:lnSpc>
                <a:spcPct val="120000"/>
              </a:lnSpc>
              <a:spcAft>
                <a:spcPts val="800"/>
              </a:spcAft>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Arirang Korean Long-Term </a:t>
            </a:r>
            <a:r>
              <a:rPr lang="en-US" sz="4600" dirty="0">
                <a:solidFill>
                  <a:srgbClr val="344529"/>
                </a:solidFill>
                <a:latin typeface="Arial" panose="020B0604020202020204" pitchFamily="34" charset="0"/>
                <a:ea typeface="Calibri" panose="020F0502020204030204" pitchFamily="34" charset="0"/>
                <a:cs typeface="Arial" panose="020B0604020202020204" pitchFamily="34" charset="0"/>
              </a:rPr>
              <a:t>Care</a:t>
            </a: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  </a:t>
            </a:r>
            <a:r>
              <a:rPr lang="en-US" sz="4600" dirty="0">
                <a:solidFill>
                  <a:srgbClr val="344529"/>
                </a:solidFill>
                <a:latin typeface="Arial" panose="020B0604020202020204" pitchFamily="34" charset="0"/>
                <a:ea typeface="Calibri" panose="020F0502020204030204" pitchFamily="34" charset="0"/>
                <a:cs typeface="Arial" panose="020B0604020202020204" pitchFamily="34" charset="0"/>
              </a:rPr>
              <a:t>wi</a:t>
            </a: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ll monitor and track outcomes of practice changes through observation, auditing and data collection</a:t>
            </a:r>
          </a:p>
          <a:p>
            <a:pPr marL="0" lvl="0" indent="0">
              <a:lnSpc>
                <a:spcPct val="120000"/>
              </a:lnSpc>
              <a:spcBef>
                <a:spcPts val="1200"/>
              </a:spcBef>
              <a:spcAft>
                <a:spcPts val="800"/>
              </a:spcAft>
              <a:buNone/>
            </a:pPr>
            <a:r>
              <a:rPr lang="en-US" sz="4600" b="1" dirty="0">
                <a:solidFill>
                  <a:srgbClr val="344529"/>
                </a:solidFill>
                <a:effectLst/>
                <a:latin typeface="Arial" panose="020B0604020202020204" pitchFamily="34" charset="0"/>
                <a:ea typeface="Calibri" panose="020F0502020204030204" pitchFamily="34" charset="0"/>
                <a:cs typeface="Arial" panose="020B0604020202020204" pitchFamily="34" charset="0"/>
              </a:rPr>
              <a:t>4. Implementation, Dissemination, Sustainability</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Aft>
                <a:spcPts val="800"/>
              </a:spcAft>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Improvement teams consider the following factors when developing implementation of practice change plan:</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Wingdings" panose="05000000000000000000" pitchFamily="2" charset="2"/>
              <a:buChar char=""/>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Outstanding work to be completed prior to implementation (e.g., final revisions to change ideas, embedding changes into existing workflow, updating relevant Policies and Procedures, work flow charts, documentation systems etc.)</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Wingdings" panose="05000000000000000000" pitchFamily="2" charset="2"/>
              <a:buChar char=""/>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Education required to support implementation, including key staff resources (e.g., Best Practice Champions, Best Practice Liaisons and Co-liaisons).</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Wingdings" panose="05000000000000000000" pitchFamily="2" charset="2"/>
              <a:buChar char=""/>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Communication required to various stakeholders, before during and after implementation</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Wingdings" panose="05000000000000000000" pitchFamily="2" charset="2"/>
              <a:buChar char=""/>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Approach for spread across Arirang Korean Long Term Care, (to residents, families, staff)</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spcAft>
                <a:spcPts val="800"/>
              </a:spcAft>
              <a:buFont typeface="Wingdings" panose="05000000000000000000" pitchFamily="2" charset="2"/>
              <a:buChar char=""/>
            </a:pPr>
            <a:r>
              <a:rPr lang="en-US" sz="4600" dirty="0">
                <a:solidFill>
                  <a:srgbClr val="344529"/>
                </a:solidFill>
                <a:effectLst/>
                <a:latin typeface="Arial" panose="020B0604020202020204" pitchFamily="34" charset="0"/>
                <a:ea typeface="Calibri" panose="020F0502020204030204" pitchFamily="34" charset="0"/>
                <a:cs typeface="Arial" panose="020B0604020202020204" pitchFamily="34" charset="0"/>
              </a:rPr>
              <a:t>Dissemination at monthly Best Practice Change meetings, conferences, webinars, Best Practice Symposium, etc.)</a:t>
            </a:r>
            <a:endParaRPr lang="en-CA" sz="4600" dirty="0">
              <a:solidFill>
                <a:srgbClr val="344529"/>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1791228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026F-BF2C-71D8-FE7D-70567A1655D3}"/>
              </a:ext>
            </a:extLst>
          </p:cNvPr>
          <p:cNvSpPr>
            <a:spLocks noGrp="1"/>
          </p:cNvSpPr>
          <p:nvPr>
            <p:ph type="title"/>
          </p:nvPr>
        </p:nvSpPr>
        <p:spPr>
          <a:xfrm>
            <a:off x="426321" y="905628"/>
            <a:ext cx="9613861" cy="1080938"/>
          </a:xfrm>
        </p:spPr>
        <p:txBody>
          <a:bodyPr>
            <a:normAutofit/>
          </a:bodyPr>
          <a:lstStyle/>
          <a:p>
            <a:pPr algn="ctr"/>
            <a:r>
              <a:rPr lang="en-US" sz="2400" b="1"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Measures includes the following types:</a:t>
            </a:r>
            <a:br>
              <a:rPr lang="en-CA" sz="2400" b="1" dirty="0">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lang="en-CA" sz="2400" b="1"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0272153-AF29-812C-1F77-6701A1ACF020}"/>
              </a:ext>
            </a:extLst>
          </p:cNvPr>
          <p:cNvSpPr>
            <a:spLocks noGrp="1"/>
          </p:cNvSpPr>
          <p:nvPr>
            <p:ph idx="1"/>
          </p:nvPr>
        </p:nvSpPr>
        <p:spPr>
          <a:xfrm>
            <a:off x="1879600" y="2260205"/>
            <a:ext cx="9025466" cy="3776529"/>
          </a:xfrm>
        </p:spPr>
        <p:txBody>
          <a:bodyPr/>
          <a:lstStyle/>
          <a:p>
            <a:pPr marL="0" indent="0">
              <a:lnSpc>
                <a:spcPct val="107000"/>
              </a:lnSpc>
              <a:spcAft>
                <a:spcPts val="800"/>
              </a:spcAft>
              <a:buNone/>
            </a:pPr>
            <a:endParaRPr lang="en-US" sz="1800" b="1"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Outcome Measures:</a:t>
            </a:r>
            <a:endParaRPr lang="en-CA" sz="1800" b="1"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Measures what the team is trying to achieve (the aim)</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Process Measures:</a:t>
            </a:r>
            <a:endParaRPr lang="en-CA" sz="1800" b="1"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Measures key activities, tasks, processes implemented to achieve aim</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Structure Measures:</a:t>
            </a:r>
            <a:endParaRPr lang="en-CA" sz="1800" b="1"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Measures systems, and processes to provide high-quality care.</a:t>
            </a:r>
            <a:endParaRPr lang="en-CA" sz="18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CA" dirty="0"/>
          </a:p>
        </p:txBody>
      </p:sp>
    </p:spTree>
    <p:extLst>
      <p:ext uri="{BB962C8B-B14F-4D97-AF65-F5344CB8AC3E}">
        <p14:creationId xmlns:p14="http://schemas.microsoft.com/office/powerpoint/2010/main" val="747297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BF29E-3B2B-1F7C-4FEC-C2666A7AE989}"/>
              </a:ext>
            </a:extLst>
          </p:cNvPr>
          <p:cNvSpPr>
            <a:spLocks noGrp="1"/>
          </p:cNvSpPr>
          <p:nvPr>
            <p:ph type="title"/>
          </p:nvPr>
        </p:nvSpPr>
        <p:spPr>
          <a:xfrm>
            <a:off x="973667" y="833967"/>
            <a:ext cx="8596668" cy="889000"/>
          </a:xfrm>
        </p:spPr>
        <p:txBody>
          <a:bodyPr>
            <a:normAutofit fontScale="90000"/>
          </a:bodyPr>
          <a:lstStyle/>
          <a:p>
            <a:pPr algn="ctr"/>
            <a:br>
              <a:rPr lang="en-US" sz="20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lang="en-US" sz="20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PROCESS TO MONITOR AND MEASURE PROGRESS, IDENTIFY AND IMPLEMENT ADJUSTMENTS AND COMMUNICATE OUTCOMES</a:t>
            </a:r>
            <a:br>
              <a:rPr lang="en-CA" sz="18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8C727A89-35B4-36C4-919A-32BF3EE82074}"/>
              </a:ext>
            </a:extLst>
          </p:cNvPr>
          <p:cNvSpPr>
            <a:spLocks noGrp="1"/>
          </p:cNvSpPr>
          <p:nvPr>
            <p:ph idx="1"/>
          </p:nvPr>
        </p:nvSpPr>
        <p:spPr>
          <a:xfrm>
            <a:off x="973667" y="2328333"/>
            <a:ext cx="9342966" cy="5232401"/>
          </a:xfrm>
        </p:spPr>
        <p:txBody>
          <a:bodyPr/>
          <a:lstStyle/>
          <a:p>
            <a:r>
              <a:rPr lang="en-US" sz="1800" dirty="0">
                <a:solidFill>
                  <a:srgbClr val="344529"/>
                </a:solidFill>
                <a:effectLst/>
                <a:latin typeface="Arial" panose="020B0604020202020204" pitchFamily="34" charset="0"/>
                <a:ea typeface="Calibri" panose="020F0502020204030204" pitchFamily="34" charset="0"/>
                <a:cs typeface="Times New Roman" panose="02020603050405020304" pitchFamily="18" charset="0"/>
              </a:rPr>
              <a:t>A key component of the sustainability plan is the collection and monitoring of the key project measures over time.  </a:t>
            </a:r>
          </a:p>
          <a:p>
            <a:r>
              <a:rPr lang="en-US" sz="1800" dirty="0">
                <a:solidFill>
                  <a:srgbClr val="344529"/>
                </a:solidFill>
                <a:effectLst/>
                <a:latin typeface="Arial" panose="020B0604020202020204" pitchFamily="34" charset="0"/>
                <a:ea typeface="Calibri" panose="020F0502020204030204" pitchFamily="34" charset="0"/>
                <a:cs typeface="Times New Roman" panose="02020603050405020304" pitchFamily="18" charset="0"/>
              </a:rPr>
              <a:t>Run charts and Statistical Control Charts, with established rules for interpretation, are essential to understanding if there has been an improvement or decline in performance.  </a:t>
            </a:r>
          </a:p>
          <a:p>
            <a:r>
              <a:rPr lang="en-US" sz="1800" dirty="0">
                <a:solidFill>
                  <a:srgbClr val="344529"/>
                </a:solidFill>
                <a:effectLst/>
                <a:latin typeface="Arial" panose="020B0604020202020204" pitchFamily="34" charset="0"/>
                <a:ea typeface="Calibri" panose="020F0502020204030204" pitchFamily="34" charset="0"/>
                <a:cs typeface="Times New Roman" panose="02020603050405020304" pitchFamily="18" charset="0"/>
              </a:rPr>
              <a:t>Analysis of the Outcome measure(s) will be used to identify if the Home is achieving the desired outcomes or not.  </a:t>
            </a:r>
          </a:p>
          <a:p>
            <a:r>
              <a:rPr lang="en-US" sz="1800" dirty="0">
                <a:solidFill>
                  <a:srgbClr val="344529"/>
                </a:solidFill>
                <a:effectLst/>
                <a:latin typeface="Arial" panose="020B0604020202020204" pitchFamily="34" charset="0"/>
                <a:ea typeface="Calibri" panose="020F0502020204030204" pitchFamily="34" charset="0"/>
                <a:cs typeface="Times New Roman" panose="02020603050405020304" pitchFamily="18" charset="0"/>
              </a:rPr>
              <a:t>If not achieving desired outcomes, the team can review the Process measure(s) over time to either confirm compliance with key change ideas (suggesting the change idea may not be as effective at improvement outcomes) or identify gaps in compliance that need to be addressed.  </a:t>
            </a:r>
          </a:p>
          <a:p>
            <a:r>
              <a:rPr lang="en-US" sz="1800" dirty="0">
                <a:solidFill>
                  <a:srgbClr val="344529"/>
                </a:solidFill>
                <a:effectLst/>
                <a:latin typeface="Arial" panose="020B0604020202020204" pitchFamily="34" charset="0"/>
                <a:ea typeface="Calibri" panose="020F0502020204030204" pitchFamily="34" charset="0"/>
                <a:cs typeface="Times New Roman" panose="02020603050405020304" pitchFamily="18" charset="0"/>
              </a:rPr>
              <a:t>Based on the results of this analysis, the team may consider alternative change ideas, provide coaching to staff to enhance compliance, engage with staff to better understand gaps in adherence to compliance.  </a:t>
            </a:r>
            <a:endParaRPr lang="en-CA" sz="1800" dirty="0">
              <a:solidFill>
                <a:srgbClr val="344529"/>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4055809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4C78F-B54F-A084-0681-E1EF30E04C07}"/>
              </a:ext>
            </a:extLst>
          </p:cNvPr>
          <p:cNvSpPr>
            <a:spLocks noGrp="1"/>
          </p:cNvSpPr>
          <p:nvPr>
            <p:ph type="title"/>
          </p:nvPr>
        </p:nvSpPr>
        <p:spPr>
          <a:xfrm>
            <a:off x="457201" y="973667"/>
            <a:ext cx="9533466" cy="562638"/>
          </a:xfrm>
        </p:spPr>
        <p:txBody>
          <a:bodyPr>
            <a:normAutofit/>
          </a:bodyPr>
          <a:lstStyle/>
          <a:p>
            <a:pPr algn="ctr"/>
            <a:r>
              <a:rPr lang="en-US" sz="24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At An </a:t>
            </a:r>
            <a:r>
              <a:rPr lang="en-US" sz="24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O</a:t>
            </a:r>
            <a:r>
              <a:rPr lang="en-US" sz="24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rganizational </a:t>
            </a:r>
            <a:r>
              <a:rPr lang="en-US" sz="24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L</a:t>
            </a:r>
            <a:r>
              <a:rPr lang="en-US" sz="24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evel</a:t>
            </a:r>
            <a:endParaRPr lang="en-CA" sz="2400" b="1" dirty="0">
              <a:solidFill>
                <a:schemeClr val="bg1">
                  <a:lumMod val="50000"/>
                </a:schemeClr>
              </a:solidFill>
            </a:endParaRPr>
          </a:p>
        </p:txBody>
      </p:sp>
      <p:sp>
        <p:nvSpPr>
          <p:cNvPr id="3" name="Content Placeholder 2">
            <a:extLst>
              <a:ext uri="{FF2B5EF4-FFF2-40B4-BE49-F238E27FC236}">
                <a16:creationId xmlns:a16="http://schemas.microsoft.com/office/drawing/2014/main" id="{E6EFF650-BFFC-DF88-721B-B28A7290F876}"/>
              </a:ext>
            </a:extLst>
          </p:cNvPr>
          <p:cNvSpPr>
            <a:spLocks noGrp="1"/>
          </p:cNvSpPr>
          <p:nvPr>
            <p:ph idx="1"/>
          </p:nvPr>
        </p:nvSpPr>
        <p:spPr>
          <a:xfrm>
            <a:off x="982134" y="2137438"/>
            <a:ext cx="9812866" cy="5634961"/>
          </a:xfrm>
        </p:spPr>
        <p:txBody>
          <a:bodyPr>
            <a:normAutofit fontScale="70000" lnSpcReduction="20000"/>
          </a:bodyPr>
          <a:lstStyle/>
          <a:p>
            <a:pPr>
              <a:lnSpc>
                <a:spcPct val="120000"/>
              </a:lnSpc>
              <a:buFont typeface="Wingdings" panose="05000000000000000000" pitchFamily="2" charset="2"/>
              <a:buChar char="Ø"/>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Arirang Korean Long-Term </a:t>
            </a:r>
            <a:r>
              <a:rPr lang="en-US" sz="2300" dirty="0">
                <a:solidFill>
                  <a:srgbClr val="2E3722"/>
                </a:solidFill>
                <a:latin typeface="Arial" panose="020B0604020202020204" pitchFamily="34" charset="0"/>
                <a:ea typeface="Calibri" panose="020F0502020204030204" pitchFamily="34" charset="0"/>
                <a:cs typeface="Arial" panose="020B0604020202020204" pitchFamily="34" charset="0"/>
              </a:rPr>
              <a:t>Care</a:t>
            </a: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 is using different reports to monitor and measure progress on strategic aims such as reports and Quality Improvement modules, best practice indicators based on guideline and clinical pathway implementation, and different analysis tools available within different programs.  </a:t>
            </a:r>
          </a:p>
          <a:p>
            <a:pPr>
              <a:lnSpc>
                <a:spcPct val="120000"/>
              </a:lnSpc>
              <a:spcAft>
                <a:spcPts val="800"/>
              </a:spcAft>
              <a:buFont typeface="Wingdings" panose="05000000000000000000" pitchFamily="2" charset="2"/>
              <a:buChar char="Ø"/>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Communication strategies are tailored to the specific improvement initiative.  These include, but are not limited to:</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Posting on unit Continuous Quality Improvement and Best Practice Boards, in common areas and in staff lounges</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Publishing stories and results via the newsletter, presenting at practice change webinars, social media </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Direct email to staff and families and other stakeholders</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Handouts and one: one communication with residents, families and staff</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Presentations at staff meetings, Resident Councils</a:t>
            </a:r>
            <a:r>
              <a:rPr lang="en-US" sz="2300" dirty="0">
                <a:solidFill>
                  <a:srgbClr val="2E3722"/>
                </a:solidFill>
                <a:latin typeface="Arial" panose="020B0604020202020204" pitchFamily="34" charset="0"/>
                <a:ea typeface="Calibri" panose="020F0502020204030204" pitchFamily="34" charset="0"/>
                <a:cs typeface="Arial" panose="020B0604020202020204" pitchFamily="34" charset="0"/>
              </a:rPr>
              <a:t> and Family Council.</a:t>
            </a:r>
            <a:endParaRPr lang="en-CA" sz="2300" dirty="0">
              <a:solidFill>
                <a:srgbClr val="2E3722"/>
              </a:solidFill>
              <a:effectLst/>
              <a:highlight>
                <a:srgbClr val="FFFF00"/>
              </a:highlight>
              <a:latin typeface="Arial" panose="020B0604020202020204" pitchFamily="34" charset="0"/>
              <a:ea typeface="Calibri" panose="020F0502020204030204" pitchFamily="34" charset="0"/>
              <a:cs typeface="Arial" panose="020B0604020202020204" pitchFamily="34" charset="0"/>
            </a:endParaRPr>
          </a:p>
          <a:p>
            <a:pPr lvl="0">
              <a:lnSpc>
                <a:spcPct val="120000"/>
              </a:lnSpc>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Change of shift reports</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spcAft>
                <a:spcPts val="800"/>
              </a:spcAft>
            </a:pPr>
            <a:r>
              <a:rPr lang="en-US" sz="2300" dirty="0">
                <a:solidFill>
                  <a:srgbClr val="2E3722"/>
                </a:solidFill>
                <a:effectLst/>
                <a:latin typeface="Arial" panose="020B0604020202020204" pitchFamily="34" charset="0"/>
                <a:ea typeface="Calibri" panose="020F0502020204030204" pitchFamily="34" charset="0"/>
                <a:cs typeface="Arial" panose="020B0604020202020204" pitchFamily="34" charset="0"/>
              </a:rPr>
              <a:t>Use of Best Practice Champions to communicate directly with peers</a:t>
            </a:r>
            <a:endParaRPr lang="en-CA" sz="2300" dirty="0">
              <a:solidFill>
                <a:srgbClr val="2E3722"/>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br>
              <a:rPr lang="en-CA" sz="32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Tree>
    <p:extLst>
      <p:ext uri="{BB962C8B-B14F-4D97-AF65-F5344CB8AC3E}">
        <p14:creationId xmlns:p14="http://schemas.microsoft.com/office/powerpoint/2010/main" val="3130436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A80A9-EBEB-F033-1910-04C7F2B62854}"/>
              </a:ext>
            </a:extLst>
          </p:cNvPr>
          <p:cNvSpPr>
            <a:spLocks noGrp="1"/>
          </p:cNvSpPr>
          <p:nvPr>
            <p:ph type="title"/>
          </p:nvPr>
        </p:nvSpPr>
        <p:spPr/>
        <p:txBody>
          <a:bodyPr/>
          <a:lstStyle/>
          <a:p>
            <a:r>
              <a:rPr lang="en-CA" dirty="0">
                <a:solidFill>
                  <a:schemeClr val="bg1">
                    <a:lumMod val="50000"/>
                  </a:schemeClr>
                </a:solidFill>
              </a:rPr>
              <a:t>Resident and Family Satisfaction Survey </a:t>
            </a:r>
          </a:p>
        </p:txBody>
      </p:sp>
      <p:sp>
        <p:nvSpPr>
          <p:cNvPr id="3" name="Content Placeholder 2">
            <a:extLst>
              <a:ext uri="{FF2B5EF4-FFF2-40B4-BE49-F238E27FC236}">
                <a16:creationId xmlns:a16="http://schemas.microsoft.com/office/drawing/2014/main" id="{A2A53AB1-186F-56B2-2B9E-4BD77F8C8753}"/>
              </a:ext>
            </a:extLst>
          </p:cNvPr>
          <p:cNvSpPr>
            <a:spLocks noGrp="1"/>
          </p:cNvSpPr>
          <p:nvPr>
            <p:ph idx="1"/>
          </p:nvPr>
        </p:nvSpPr>
        <p:spPr>
          <a:xfrm>
            <a:off x="680321" y="2336873"/>
            <a:ext cx="9613861" cy="4106260"/>
          </a:xfrm>
        </p:spPr>
        <p:txBody>
          <a:bodyPr>
            <a:normAutofit/>
          </a:bodyPr>
          <a:lstStyle/>
          <a:p>
            <a:pPr>
              <a:lnSpc>
                <a:spcPct val="100000"/>
              </a:lnSpc>
            </a:pPr>
            <a:r>
              <a:rPr lang="en-CA" dirty="0">
                <a:solidFill>
                  <a:srgbClr val="2E3722"/>
                </a:solidFill>
              </a:rPr>
              <a:t>Resident and Family Satisfaction Surveys are provided to Residents and their family members annually. </a:t>
            </a:r>
            <a:endParaRPr lang="en-CA" dirty="0">
              <a:solidFill>
                <a:srgbClr val="2E3722"/>
              </a:solidFill>
              <a:highlight>
                <a:srgbClr val="FFFF00"/>
              </a:highlight>
            </a:endParaRPr>
          </a:p>
          <a:p>
            <a:pPr>
              <a:lnSpc>
                <a:spcPct val="100000"/>
              </a:lnSpc>
            </a:pPr>
            <a:r>
              <a:rPr lang="en-US" dirty="0">
                <a:solidFill>
                  <a:srgbClr val="2E3722"/>
                </a:solidFill>
                <a:latin typeface="Arial" panose="020B0604020202020204" pitchFamily="34" charset="0"/>
                <a:cs typeface="Arial" panose="020B0604020202020204" pitchFamily="34" charset="0"/>
              </a:rPr>
              <a:t>The results of the satisfaction surveys are communicated to the residents and their families, the Residents Council and Family Council and members of the staff of the home</a:t>
            </a:r>
            <a:endParaRPr lang="en-CA" dirty="0">
              <a:solidFill>
                <a:srgbClr val="2E3722"/>
              </a:solidFill>
            </a:endParaRPr>
          </a:p>
          <a:p>
            <a:pPr>
              <a:lnSpc>
                <a:spcPct val="100000"/>
              </a:lnSpc>
            </a:pPr>
            <a:r>
              <a:rPr lang="en-US" sz="2400" dirty="0">
                <a:solidFill>
                  <a:srgbClr val="2E3722"/>
                </a:solidFill>
                <a:effectLst/>
                <a:latin typeface="Arial" panose="020B0604020202020204" pitchFamily="34" charset="0"/>
                <a:ea typeface="Calibri" panose="020F0502020204030204" pitchFamily="34" charset="0"/>
                <a:cs typeface="Arial" panose="020B0604020202020204" pitchFamily="34" charset="0"/>
              </a:rPr>
              <a:t>Arirang Korean Long-Term</a:t>
            </a:r>
            <a:r>
              <a:rPr lang="en-US" dirty="0">
                <a:solidFill>
                  <a:srgbClr val="2E3722"/>
                </a:solidFill>
                <a:latin typeface="Arial" panose="020B0604020202020204" pitchFamily="34" charset="0"/>
                <a:ea typeface="Calibri" panose="020F0502020204030204" pitchFamily="34" charset="0"/>
                <a:cs typeface="Arial" panose="020B0604020202020204" pitchFamily="34" charset="0"/>
              </a:rPr>
              <a:t> Care</a:t>
            </a:r>
            <a:r>
              <a:rPr lang="en-US" sz="2400" dirty="0">
                <a:solidFill>
                  <a:srgbClr val="2E3722"/>
                </a:solidFill>
                <a:effectLst/>
                <a:latin typeface="Arial" panose="020B0604020202020204" pitchFamily="34" charset="0"/>
                <a:ea typeface="Calibri" panose="020F0502020204030204" pitchFamily="34" charset="0"/>
                <a:cs typeface="Arial" panose="020B0604020202020204" pitchFamily="34" charset="0"/>
              </a:rPr>
              <a:t> completes a review of all the responses and establishes goals on the CQI action plan for any areas identified as needing improvement in collaboration with residents and their families, Residents Council, Family Council, CQI committee members and staff members of the home </a:t>
            </a:r>
          </a:p>
          <a:p>
            <a:endParaRPr lang="en-CA" dirty="0">
              <a:highlight>
                <a:srgbClr val="800000"/>
              </a:highlight>
            </a:endParaRPr>
          </a:p>
        </p:txBody>
      </p:sp>
    </p:spTree>
    <p:extLst>
      <p:ext uri="{BB962C8B-B14F-4D97-AF65-F5344CB8AC3E}">
        <p14:creationId xmlns:p14="http://schemas.microsoft.com/office/powerpoint/2010/main" val="3001531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D47CF-3319-BC3B-242F-8E9A299F8DE6}"/>
              </a:ext>
            </a:extLst>
          </p:cNvPr>
          <p:cNvSpPr>
            <a:spLocks noGrp="1"/>
          </p:cNvSpPr>
          <p:nvPr>
            <p:ph type="title"/>
          </p:nvPr>
        </p:nvSpPr>
        <p:spPr/>
        <p:txBody>
          <a:bodyPr>
            <a:normAutofit fontScale="90000"/>
          </a:bodyPr>
          <a:lstStyle/>
          <a:p>
            <a:r>
              <a:rPr lang="en-US" sz="3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Arirang Korean Long-Term Care </a:t>
            </a:r>
            <a:r>
              <a:rPr lang="en-CA" dirty="0">
                <a:solidFill>
                  <a:schemeClr val="bg1">
                    <a:lumMod val="50000"/>
                  </a:schemeClr>
                </a:solidFill>
              </a:rPr>
              <a:t>2024 Resident &amp; Family Satisfaction Survey</a:t>
            </a:r>
            <a:br>
              <a:rPr lang="en-CA" dirty="0">
                <a:solidFill>
                  <a:schemeClr val="bg1">
                    <a:lumMod val="50000"/>
                  </a:schemeClr>
                </a:solidFill>
              </a:rPr>
            </a:br>
            <a:endParaRPr lang="en-CA" dirty="0"/>
          </a:p>
        </p:txBody>
      </p:sp>
      <p:graphicFrame>
        <p:nvGraphicFramePr>
          <p:cNvPr id="4" name="Object 3">
            <a:extLst>
              <a:ext uri="{FF2B5EF4-FFF2-40B4-BE49-F238E27FC236}">
                <a16:creationId xmlns:a16="http://schemas.microsoft.com/office/drawing/2014/main" id="{87E44D46-049D-B032-04F6-4C04AD8EC2FA}"/>
              </a:ext>
            </a:extLst>
          </p:cNvPr>
          <p:cNvGraphicFramePr>
            <a:graphicFrameLocks noChangeAspect="1"/>
          </p:cNvGraphicFramePr>
          <p:nvPr>
            <p:extLst>
              <p:ext uri="{D42A27DB-BD31-4B8C-83A1-F6EECF244321}">
                <p14:modId xmlns:p14="http://schemas.microsoft.com/office/powerpoint/2010/main" val="2867304940"/>
              </p:ext>
            </p:extLst>
          </p:nvPr>
        </p:nvGraphicFramePr>
        <p:xfrm>
          <a:off x="765175" y="2996811"/>
          <a:ext cx="3344863" cy="2727325"/>
        </p:xfrm>
        <a:graphic>
          <a:graphicData uri="http://schemas.openxmlformats.org/presentationml/2006/ole">
            <mc:AlternateContent xmlns:mc="http://schemas.openxmlformats.org/markup-compatibility/2006">
              <mc:Choice xmlns:v="urn:schemas-microsoft-com:vml" Requires="v">
                <p:oleObj name="Worksheet" r:id="rId2" imgW="3345076" imgH="2728017" progId="Excel.Sheet.12">
                  <p:embed/>
                </p:oleObj>
              </mc:Choice>
              <mc:Fallback>
                <p:oleObj name="Worksheet" r:id="rId2" imgW="3345076" imgH="2728017" progId="Excel.Sheet.12">
                  <p:embed/>
                  <p:pic>
                    <p:nvPicPr>
                      <p:cNvPr id="4" name="Object 3">
                        <a:extLst>
                          <a:ext uri="{FF2B5EF4-FFF2-40B4-BE49-F238E27FC236}">
                            <a16:creationId xmlns:a16="http://schemas.microsoft.com/office/drawing/2014/main" id="{87E44D46-049D-B032-04F6-4C04AD8EC2FA}"/>
                          </a:ext>
                        </a:extLst>
                      </p:cNvPr>
                      <p:cNvPicPr/>
                      <p:nvPr/>
                    </p:nvPicPr>
                    <p:blipFill>
                      <a:blip r:embed="rId3"/>
                      <a:stretch>
                        <a:fillRect/>
                      </a:stretch>
                    </p:blipFill>
                    <p:spPr>
                      <a:xfrm>
                        <a:off x="765175" y="2996811"/>
                        <a:ext cx="3344863" cy="2727325"/>
                      </a:xfrm>
                      <a:prstGeom prst="rect">
                        <a:avLst/>
                      </a:prstGeom>
                    </p:spPr>
                  </p:pic>
                </p:oleObj>
              </mc:Fallback>
            </mc:AlternateContent>
          </a:graphicData>
        </a:graphic>
      </p:graphicFrame>
      <p:graphicFrame>
        <p:nvGraphicFramePr>
          <p:cNvPr id="5" name="Content Placeholder 4">
            <a:extLst>
              <a:ext uri="{FF2B5EF4-FFF2-40B4-BE49-F238E27FC236}">
                <a16:creationId xmlns:a16="http://schemas.microsoft.com/office/drawing/2014/main" id="{00000000-0008-0000-0100-000004000000}"/>
              </a:ext>
            </a:extLst>
          </p:cNvPr>
          <p:cNvGraphicFramePr>
            <a:graphicFrameLocks noGrp="1"/>
          </p:cNvGraphicFramePr>
          <p:nvPr>
            <p:ph idx="1"/>
            <p:extLst>
              <p:ext uri="{D42A27DB-BD31-4B8C-83A1-F6EECF244321}">
                <p14:modId xmlns:p14="http://schemas.microsoft.com/office/powerpoint/2010/main" val="4015216533"/>
              </p:ext>
            </p:extLst>
          </p:nvPr>
        </p:nvGraphicFramePr>
        <p:xfrm>
          <a:off x="2100263" y="2486859"/>
          <a:ext cx="9613900" cy="35988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Object 5">
            <a:extLst>
              <a:ext uri="{FF2B5EF4-FFF2-40B4-BE49-F238E27FC236}">
                <a16:creationId xmlns:a16="http://schemas.microsoft.com/office/drawing/2014/main" id="{A51102DF-74E5-3FBA-6B6D-C8C65620BECA}"/>
              </a:ext>
            </a:extLst>
          </p:cNvPr>
          <p:cNvGraphicFramePr>
            <a:graphicFrameLocks noChangeAspect="1"/>
          </p:cNvGraphicFramePr>
          <p:nvPr>
            <p:extLst>
              <p:ext uri="{D42A27DB-BD31-4B8C-83A1-F6EECF244321}">
                <p14:modId xmlns:p14="http://schemas.microsoft.com/office/powerpoint/2010/main" val="3036435138"/>
              </p:ext>
            </p:extLst>
          </p:nvPr>
        </p:nvGraphicFramePr>
        <p:xfrm>
          <a:off x="765175" y="2133600"/>
          <a:ext cx="3444875" cy="781050"/>
        </p:xfrm>
        <a:graphic>
          <a:graphicData uri="http://schemas.openxmlformats.org/presentationml/2006/ole">
            <mc:AlternateContent xmlns:mc="http://schemas.openxmlformats.org/markup-compatibility/2006">
              <mc:Choice xmlns:v="urn:schemas-microsoft-com:vml" Requires="v">
                <p:oleObj name="Worksheet" r:id="rId5" imgW="3345076" imgH="510618" progId="Excel.Sheet.12">
                  <p:embed/>
                </p:oleObj>
              </mc:Choice>
              <mc:Fallback>
                <p:oleObj name="Worksheet" r:id="rId5" imgW="3345076" imgH="510618" progId="Excel.Sheet.12">
                  <p:embed/>
                  <p:pic>
                    <p:nvPicPr>
                      <p:cNvPr id="6" name="Object 5">
                        <a:extLst>
                          <a:ext uri="{FF2B5EF4-FFF2-40B4-BE49-F238E27FC236}">
                            <a16:creationId xmlns:a16="http://schemas.microsoft.com/office/drawing/2014/main" id="{A51102DF-74E5-3FBA-6B6D-C8C65620BECA}"/>
                          </a:ext>
                        </a:extLst>
                      </p:cNvPr>
                      <p:cNvPicPr/>
                      <p:nvPr/>
                    </p:nvPicPr>
                    <p:blipFill>
                      <a:blip r:embed="rId6"/>
                      <a:stretch>
                        <a:fillRect/>
                      </a:stretch>
                    </p:blipFill>
                    <p:spPr>
                      <a:xfrm>
                        <a:off x="765175" y="2133600"/>
                        <a:ext cx="3444875" cy="781050"/>
                      </a:xfrm>
                      <a:prstGeom prst="rect">
                        <a:avLst/>
                      </a:prstGeom>
                    </p:spPr>
                  </p:pic>
                </p:oleObj>
              </mc:Fallback>
            </mc:AlternateContent>
          </a:graphicData>
        </a:graphic>
      </p:graphicFrame>
    </p:spTree>
    <p:extLst>
      <p:ext uri="{BB962C8B-B14F-4D97-AF65-F5344CB8AC3E}">
        <p14:creationId xmlns:p14="http://schemas.microsoft.com/office/powerpoint/2010/main" val="1857310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31E83-CEE8-6C09-462A-CEA5EF93A5A1}"/>
              </a:ext>
            </a:extLst>
          </p:cNvPr>
          <p:cNvSpPr>
            <a:spLocks noGrp="1"/>
          </p:cNvSpPr>
          <p:nvPr>
            <p:ph type="title"/>
          </p:nvPr>
        </p:nvSpPr>
        <p:spPr/>
        <p:txBody>
          <a:bodyPr/>
          <a:lstStyle/>
          <a:p>
            <a:r>
              <a:rPr lang="en-US" sz="3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Arirang Korean Long-Term Care </a:t>
            </a:r>
            <a:r>
              <a:rPr lang="en-CA" dirty="0">
                <a:solidFill>
                  <a:schemeClr val="bg1">
                    <a:lumMod val="50000"/>
                  </a:schemeClr>
                </a:solidFill>
              </a:rPr>
              <a:t>2024 Resident &amp; Family Satisfaction Survey</a:t>
            </a:r>
            <a:endParaRPr lang="en-CA" dirty="0"/>
          </a:p>
        </p:txBody>
      </p:sp>
      <p:sp>
        <p:nvSpPr>
          <p:cNvPr id="3" name="Content Placeholder 2">
            <a:extLst>
              <a:ext uri="{FF2B5EF4-FFF2-40B4-BE49-F238E27FC236}">
                <a16:creationId xmlns:a16="http://schemas.microsoft.com/office/drawing/2014/main" id="{42360103-9F07-DA1D-6A85-3CD16D66A5A4}"/>
              </a:ext>
            </a:extLst>
          </p:cNvPr>
          <p:cNvSpPr>
            <a:spLocks noGrp="1"/>
          </p:cNvSpPr>
          <p:nvPr>
            <p:ph idx="1"/>
          </p:nvPr>
        </p:nvSpPr>
        <p:spPr/>
        <p:txBody>
          <a:bodyPr>
            <a:normAutofit fontScale="77500" lnSpcReduction="20000"/>
          </a:bodyPr>
          <a:lstStyle/>
          <a:p>
            <a:pPr marL="0" indent="0">
              <a:buNone/>
            </a:pPr>
            <a:r>
              <a:rPr lang="en-CA" b="1" u="sng" dirty="0">
                <a:solidFill>
                  <a:srgbClr val="2E3722"/>
                </a:solidFill>
              </a:rPr>
              <a:t>Summary of Areas home is performing well:</a:t>
            </a:r>
          </a:p>
          <a:p>
            <a:pPr marL="0" indent="0">
              <a:buNone/>
            </a:pPr>
            <a:endParaRPr lang="en-CA" b="1" u="sng" dirty="0">
              <a:solidFill>
                <a:srgbClr val="2E3722"/>
              </a:solidFill>
              <a:highlight>
                <a:srgbClr val="FFFF00"/>
              </a:highlight>
            </a:endParaRPr>
          </a:p>
          <a:p>
            <a:pPr>
              <a:buFont typeface="Wingdings" panose="05000000000000000000" pitchFamily="2" charset="2"/>
              <a:buChar char="Ø"/>
            </a:pPr>
            <a:r>
              <a:rPr lang="en-CA" sz="2400" dirty="0">
                <a:solidFill>
                  <a:srgbClr val="2E3722"/>
                </a:solidFill>
                <a:latin typeface="Calibri" panose="020F0502020204030204" pitchFamily="34" charset="0"/>
                <a:ea typeface="Calibri" panose="020F0502020204030204" pitchFamily="34" charset="0"/>
                <a:cs typeface="Calibri" panose="020F0502020204030204" pitchFamily="34" charset="0"/>
              </a:rPr>
              <a:t>100 % satisfaction with </a:t>
            </a:r>
            <a:r>
              <a:rPr lang="en-US" sz="2400" dirty="0">
                <a:solidFill>
                  <a:srgbClr val="2E3722"/>
                </a:solidFill>
                <a:latin typeface="Calibri" panose="020F0502020204030204" pitchFamily="34" charset="0"/>
                <a:ea typeface="Calibri" panose="020F0502020204030204" pitchFamily="34" charset="0"/>
                <a:cs typeface="Calibri" panose="020F0502020204030204" pitchFamily="34" charset="0"/>
              </a:rPr>
              <a:t>feeling that residents can speak up without fear of consequences</a:t>
            </a:r>
          </a:p>
          <a:p>
            <a:pPr>
              <a:buFont typeface="Wingdings" panose="05000000000000000000" pitchFamily="2" charset="2"/>
              <a:buChar char="Ø"/>
            </a:pPr>
            <a:r>
              <a:rPr lang="en-CA" dirty="0">
                <a:solidFill>
                  <a:srgbClr val="2E3722"/>
                </a:solidFill>
                <a:latin typeface="Calibri" panose="020F0502020204030204" pitchFamily="34" charset="0"/>
                <a:ea typeface="Calibri" panose="020F0502020204030204" pitchFamily="34" charset="0"/>
                <a:cs typeface="Times New Roman" panose="02020603050405020304" pitchFamily="18" charset="0"/>
              </a:rPr>
              <a:t>100</a:t>
            </a:r>
            <a:r>
              <a:rPr lang="en-CA"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rPr>
              <a:t>% satisfaction with </a:t>
            </a:r>
            <a:r>
              <a:rPr lang="en-US"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rPr>
              <a:t>overall care and services you(resident) </a:t>
            </a:r>
            <a:endParaRPr lang="en-CA"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en-CA"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rPr>
              <a:t>100% satisfaction with programming and activities</a:t>
            </a:r>
          </a:p>
          <a:p>
            <a:pPr>
              <a:buFont typeface="Wingdings" panose="05000000000000000000" pitchFamily="2" charset="2"/>
              <a:buChar char="Ø"/>
            </a:pPr>
            <a:r>
              <a:rPr lang="en-CA"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rPr>
              <a:t>100% satisfaction with Environmental services</a:t>
            </a:r>
          </a:p>
          <a:p>
            <a:pPr>
              <a:buFont typeface="Wingdings" panose="05000000000000000000" pitchFamily="2" charset="2"/>
              <a:buChar char="Ø"/>
            </a:pPr>
            <a:r>
              <a:rPr lang="en-US"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rPr>
              <a:t>100% answered with recommend our home to other.</a:t>
            </a:r>
          </a:p>
          <a:p>
            <a:pPr>
              <a:buFont typeface="Wingdings" panose="05000000000000000000" pitchFamily="2" charset="2"/>
              <a:buChar char="Ø"/>
            </a:pPr>
            <a:endParaRPr lang="en-CA"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CA" b="1" u="sng" dirty="0">
                <a:solidFill>
                  <a:srgbClr val="2E3722"/>
                </a:solidFill>
              </a:rPr>
              <a:t>Summary of Areas for Improvement identified:</a:t>
            </a:r>
          </a:p>
          <a:p>
            <a:pPr>
              <a:buFont typeface="Wingdings" panose="05000000000000000000" pitchFamily="2" charset="2"/>
              <a:buChar char="Ø"/>
            </a:pPr>
            <a:r>
              <a:rPr lang="en-US" sz="2300" dirty="0">
                <a:solidFill>
                  <a:srgbClr val="2E3722"/>
                </a:solidFill>
                <a:latin typeface="Calibri" panose="020F0502020204030204" pitchFamily="34" charset="0"/>
                <a:ea typeface="Calibri" panose="020F0502020204030204" pitchFamily="34" charset="0"/>
                <a:cs typeface="Calibri" panose="020F0502020204030204" pitchFamily="34" charset="0"/>
              </a:rPr>
              <a:t>98 % satisfaction with how well staff listen to residents</a:t>
            </a:r>
            <a:endParaRPr lang="en-CA" sz="2300" dirty="0">
              <a:solidFill>
                <a:srgbClr val="2E3722"/>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en-CA" sz="2300" dirty="0">
                <a:solidFill>
                  <a:srgbClr val="2E3722"/>
                </a:solidFill>
                <a:effectLst/>
                <a:latin typeface="Calibri" panose="020F0502020204030204" pitchFamily="34" charset="0"/>
                <a:ea typeface="Calibri" panose="020F0502020204030204" pitchFamily="34" charset="0"/>
                <a:cs typeface="Calibri" panose="020F0502020204030204" pitchFamily="34" charset="0"/>
              </a:rPr>
              <a:t>95%</a:t>
            </a:r>
            <a:r>
              <a:rPr lang="en-CA" sz="2300" dirty="0">
                <a:solidFill>
                  <a:srgbClr val="2E3722"/>
                </a:solidFill>
                <a:latin typeface="Calibri" panose="020F0502020204030204" pitchFamily="34" charset="0"/>
                <a:ea typeface="Calibri" panose="020F0502020204030204" pitchFamily="34" charset="0"/>
                <a:cs typeface="Calibri" panose="020F0502020204030204" pitchFamily="34" charset="0"/>
              </a:rPr>
              <a:t> satisfaction with meals and dining</a:t>
            </a:r>
          </a:p>
          <a:p>
            <a:endParaRPr lang="en-CA" dirty="0"/>
          </a:p>
        </p:txBody>
      </p:sp>
    </p:spTree>
    <p:extLst>
      <p:ext uri="{BB962C8B-B14F-4D97-AF65-F5344CB8AC3E}">
        <p14:creationId xmlns:p14="http://schemas.microsoft.com/office/powerpoint/2010/main" val="20873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65745">
              <a:srgbClr val="C6C5E5"/>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7E6A3-D57D-DD21-9A5D-3A601A3025B6}"/>
              </a:ext>
            </a:extLst>
          </p:cNvPr>
          <p:cNvSpPr>
            <a:spLocks noGrp="1"/>
          </p:cNvSpPr>
          <p:nvPr>
            <p:ph type="title" idx="4294967295"/>
          </p:nvPr>
        </p:nvSpPr>
        <p:spPr>
          <a:xfrm>
            <a:off x="1159934" y="301096"/>
            <a:ext cx="9038546" cy="549275"/>
          </a:xfrm>
        </p:spPr>
        <p:txBody>
          <a:bodyPr>
            <a:noAutofit/>
          </a:bodyPr>
          <a:lstStyle/>
          <a:p>
            <a:pPr algn="ctr"/>
            <a:r>
              <a:rPr lang="en-US" sz="2000" b="1" dirty="0">
                <a:solidFill>
                  <a:schemeClr val="tx2">
                    <a:lumMod val="10000"/>
                  </a:schemeClr>
                </a:solidFill>
                <a:effectLst/>
                <a:latin typeface="Arial" panose="020B0604020202020204" pitchFamily="34" charset="0"/>
                <a:ea typeface="Calibri" panose="020F0502020204030204" pitchFamily="34" charset="0"/>
              </a:rPr>
              <a:t>Arirang Korean Long Term Care</a:t>
            </a:r>
            <a:r>
              <a:rPr lang="en-US" sz="2000" b="1" dirty="0">
                <a:solidFill>
                  <a:schemeClr val="tx2">
                    <a:lumMod val="10000"/>
                  </a:schemeClr>
                </a:solidFill>
                <a:latin typeface="Arial" panose="020B0604020202020204" pitchFamily="34" charset="0"/>
                <a:ea typeface="Calibri" panose="020F0502020204030204" pitchFamily="34" charset="0"/>
              </a:rPr>
              <a:t> </a:t>
            </a:r>
            <a:r>
              <a:rPr lang="en-US" sz="2000" b="1" dirty="0">
                <a:solidFill>
                  <a:schemeClr val="tx2">
                    <a:lumMod val="10000"/>
                  </a:schemeClr>
                </a:solidFill>
                <a:effectLst/>
                <a:latin typeface="Arial" panose="020B0604020202020204" pitchFamily="34" charset="0"/>
                <a:ea typeface="Calibri" panose="020F0502020204030204" pitchFamily="34" charset="0"/>
              </a:rPr>
              <a:t>Quality Improvement Priority Indicators</a:t>
            </a:r>
            <a:endParaRPr lang="en-CA" sz="2000" dirty="0">
              <a:solidFill>
                <a:schemeClr val="tx2">
                  <a:lumMod val="10000"/>
                </a:schemeClr>
              </a:solidFill>
            </a:endParaRPr>
          </a:p>
        </p:txBody>
      </p:sp>
      <p:sp>
        <p:nvSpPr>
          <p:cNvPr id="3" name="Content Placeholder 2">
            <a:extLst>
              <a:ext uri="{FF2B5EF4-FFF2-40B4-BE49-F238E27FC236}">
                <a16:creationId xmlns:a16="http://schemas.microsoft.com/office/drawing/2014/main" id="{D52163B6-543C-84E5-2419-4AB85E49DFCA}"/>
              </a:ext>
            </a:extLst>
          </p:cNvPr>
          <p:cNvSpPr>
            <a:spLocks noGrp="1"/>
          </p:cNvSpPr>
          <p:nvPr>
            <p:ph idx="4294967295"/>
          </p:nvPr>
        </p:nvSpPr>
        <p:spPr>
          <a:xfrm>
            <a:off x="271841" y="889379"/>
            <a:ext cx="9926639" cy="1071033"/>
          </a:xfrm>
        </p:spPr>
        <p:txBody>
          <a:bodyPr>
            <a:normAutofit/>
          </a:bodyPr>
          <a:lstStyle/>
          <a:p>
            <a:pPr marL="0" lvl="0" indent="0">
              <a:lnSpc>
                <a:spcPct val="107000"/>
              </a:lnSpc>
              <a:buNone/>
            </a:pPr>
            <a:r>
              <a:rPr lang="en-US" sz="1800" b="1" dirty="0">
                <a:solidFill>
                  <a:srgbClr val="2E3722"/>
                </a:solidFill>
                <a:effectLst/>
                <a:latin typeface="Arial" panose="020B0604020202020204" pitchFamily="34" charset="0"/>
                <a:ea typeface="Calibri" panose="020F0502020204030204" pitchFamily="34" charset="0"/>
                <a:cs typeface="Arial" panose="020B0604020202020204" pitchFamily="34" charset="0"/>
              </a:rPr>
              <a:t>1. Access and Flow -Efficiency</a:t>
            </a:r>
          </a:p>
          <a:p>
            <a:pPr marL="0" lvl="0" indent="0">
              <a:lnSpc>
                <a:spcPct val="107000"/>
              </a:lnSpc>
              <a:buNone/>
            </a:pPr>
            <a:r>
              <a:rPr lang="en-CA" sz="2000" dirty="0">
                <a:effectLst/>
                <a:latin typeface="Arial" panose="020B0604020202020204" pitchFamily="34" charset="0"/>
                <a:ea typeface="Calibri" panose="020F0502020204030204" pitchFamily="34" charset="0"/>
                <a:cs typeface="Arial" panose="020B0604020202020204" pitchFamily="34" charset="0"/>
              </a:rPr>
              <a:t> </a:t>
            </a:r>
          </a:p>
        </p:txBody>
      </p:sp>
      <p:sp>
        <p:nvSpPr>
          <p:cNvPr id="7" name="TextBox 6">
            <a:extLst>
              <a:ext uri="{FF2B5EF4-FFF2-40B4-BE49-F238E27FC236}">
                <a16:creationId xmlns:a16="http://schemas.microsoft.com/office/drawing/2014/main" id="{01FEB9B3-CC85-4C98-2052-208452824B1D}"/>
              </a:ext>
            </a:extLst>
          </p:cNvPr>
          <p:cNvSpPr txBox="1"/>
          <p:nvPr/>
        </p:nvSpPr>
        <p:spPr>
          <a:xfrm>
            <a:off x="416984" y="2212645"/>
            <a:ext cx="10083800" cy="962058"/>
          </a:xfrm>
          <a:prstGeom prst="rect">
            <a:avLst/>
          </a:prstGeom>
          <a:noFill/>
        </p:spPr>
        <p:txBody>
          <a:bodyPr wrap="square" rtlCol="0">
            <a:spAutoFit/>
          </a:bodyPr>
          <a:lstStyle/>
          <a:p>
            <a:pPr marL="0" lvl="0" indent="0">
              <a:lnSpc>
                <a:spcPct val="107000"/>
              </a:lnSpc>
              <a:buNone/>
            </a:pPr>
            <a:r>
              <a:rPr lang="en-CA" sz="1800" b="1" dirty="0">
                <a:solidFill>
                  <a:srgbClr val="2E3722"/>
                </a:solidFill>
                <a:effectLst/>
                <a:latin typeface="Arial" panose="020B0604020202020204" pitchFamily="34" charset="0"/>
                <a:ea typeface="Calibri" panose="020F0502020204030204" pitchFamily="34" charset="0"/>
                <a:cs typeface="Arial" panose="020B0604020202020204" pitchFamily="34" charset="0"/>
              </a:rPr>
              <a:t>2. Equity</a:t>
            </a:r>
          </a:p>
          <a:p>
            <a:pPr marL="0" lvl="0" indent="0">
              <a:lnSpc>
                <a:spcPct val="107000"/>
              </a:lnSpc>
              <a:buNone/>
            </a:pPr>
            <a:endParaRPr lang="en-CA" sz="18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dirty="0"/>
          </a:p>
        </p:txBody>
      </p:sp>
      <p:graphicFrame>
        <p:nvGraphicFramePr>
          <p:cNvPr id="12" name="Table 4">
            <a:extLst>
              <a:ext uri="{FF2B5EF4-FFF2-40B4-BE49-F238E27FC236}">
                <a16:creationId xmlns:a16="http://schemas.microsoft.com/office/drawing/2014/main" id="{F8A19292-CB6D-59D5-0A70-9F1C1D5E083D}"/>
              </a:ext>
            </a:extLst>
          </p:cNvPr>
          <p:cNvGraphicFramePr>
            <a:graphicFrameLocks noGrp="1"/>
          </p:cNvGraphicFramePr>
          <p:nvPr>
            <p:extLst>
              <p:ext uri="{D42A27DB-BD31-4B8C-83A1-F6EECF244321}">
                <p14:modId xmlns:p14="http://schemas.microsoft.com/office/powerpoint/2010/main" val="3677871013"/>
              </p:ext>
            </p:extLst>
          </p:nvPr>
        </p:nvGraphicFramePr>
        <p:xfrm>
          <a:off x="431810" y="1314919"/>
          <a:ext cx="11258589" cy="762997"/>
        </p:xfrm>
        <a:graphic>
          <a:graphicData uri="http://schemas.openxmlformats.org/drawingml/2006/table">
            <a:tbl>
              <a:tblPr firstRow="1" bandRow="1">
                <a:tableStyleId>{5C22544A-7EE6-4342-B048-85BDC9FD1C3A}</a:tableStyleId>
              </a:tblPr>
              <a:tblGrid>
                <a:gridCol w="5635615">
                  <a:extLst>
                    <a:ext uri="{9D8B030D-6E8A-4147-A177-3AD203B41FA5}">
                      <a16:colId xmlns:a16="http://schemas.microsoft.com/office/drawing/2014/main" val="2684778951"/>
                    </a:ext>
                  </a:extLst>
                </a:gridCol>
                <a:gridCol w="2463247">
                  <a:extLst>
                    <a:ext uri="{9D8B030D-6E8A-4147-A177-3AD203B41FA5}">
                      <a16:colId xmlns:a16="http://schemas.microsoft.com/office/drawing/2014/main" val="3280497138"/>
                    </a:ext>
                  </a:extLst>
                </a:gridCol>
                <a:gridCol w="3159727">
                  <a:extLst>
                    <a:ext uri="{9D8B030D-6E8A-4147-A177-3AD203B41FA5}">
                      <a16:colId xmlns:a16="http://schemas.microsoft.com/office/drawing/2014/main" val="2380198172"/>
                    </a:ext>
                  </a:extLst>
                </a:gridCol>
              </a:tblGrid>
              <a:tr h="162892">
                <a:tc>
                  <a:txBody>
                    <a:bodyPr/>
                    <a:lstStyle/>
                    <a:p>
                      <a:r>
                        <a:rPr lang="en-CA" sz="1200" dirty="0">
                          <a:effectLst/>
                          <a:latin typeface="Arial" panose="020B0604020202020204" pitchFamily="34" charset="0"/>
                          <a:ea typeface="Calibri" panose="020F0502020204030204" pitchFamily="34" charset="0"/>
                          <a:cs typeface="Arial" panose="020B0604020202020204" pitchFamily="34" charset="0"/>
                        </a:rPr>
                        <a:t>Indicator</a:t>
                      </a:r>
                      <a:endParaRPr lang="en-CA" sz="1200" dirty="0"/>
                    </a:p>
                  </a:txBody>
                  <a:tcPr/>
                </a:tc>
                <a:tc>
                  <a:txBody>
                    <a:bodyPr/>
                    <a:lstStyle/>
                    <a:p>
                      <a:r>
                        <a:rPr lang="en-CA" sz="1200" dirty="0"/>
                        <a:t>Current Performance</a:t>
                      </a:r>
                    </a:p>
                  </a:txBody>
                  <a:tcPr/>
                </a:tc>
                <a:tc>
                  <a:txBody>
                    <a:bodyPr/>
                    <a:lstStyle/>
                    <a:p>
                      <a:r>
                        <a:rPr lang="en-CA" sz="1200" dirty="0"/>
                        <a:t>Target Performance</a:t>
                      </a:r>
                    </a:p>
                  </a:txBody>
                  <a:tcPr/>
                </a:tc>
                <a:extLst>
                  <a:ext uri="{0D108BD9-81ED-4DB2-BD59-A6C34878D82A}">
                    <a16:rowId xmlns:a16="http://schemas.microsoft.com/office/drawing/2014/main" val="1394729260"/>
                  </a:ext>
                </a:extLst>
              </a:tr>
              <a:tr h="4886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2E3722"/>
                          </a:solidFill>
                        </a:rPr>
                        <a:t>Rate of potentially avoidable ED visits for long-term care residents</a:t>
                      </a:r>
                      <a:endParaRPr lang="en-CA" sz="1200" dirty="0">
                        <a:solidFill>
                          <a:srgbClr val="2E3722"/>
                        </a:solidFill>
                      </a:endParaRPr>
                    </a:p>
                    <a:p>
                      <a:endParaRPr lang="en-CA" sz="1200" dirty="0">
                        <a:solidFill>
                          <a:srgbClr val="2E3722"/>
                        </a:solidFill>
                      </a:endParaRPr>
                    </a:p>
                  </a:txBody>
                  <a:tcPr/>
                </a:tc>
                <a:tc>
                  <a:txBody>
                    <a:bodyPr/>
                    <a:lstStyle/>
                    <a:p>
                      <a:r>
                        <a:rPr lang="en-CA" sz="1200" dirty="0">
                          <a:solidFill>
                            <a:srgbClr val="2E3722"/>
                          </a:solidFill>
                        </a:rPr>
                        <a:t>U</a:t>
                      </a:r>
                      <a:r>
                        <a:rPr lang="en-US" sz="1200" dirty="0">
                          <a:solidFill>
                            <a:srgbClr val="2E3722"/>
                          </a:solidFill>
                        </a:rPr>
                        <a:t>under 4%</a:t>
                      </a:r>
                      <a:endParaRPr lang="en-CA" sz="1200" dirty="0">
                        <a:solidFill>
                          <a:srgbClr val="2E3722"/>
                        </a:solidFill>
                      </a:endParaRPr>
                    </a:p>
                  </a:txBody>
                  <a:tcPr/>
                </a:tc>
                <a:tc>
                  <a:txBody>
                    <a:bodyPr/>
                    <a:lstStyle/>
                    <a:p>
                      <a:r>
                        <a:rPr lang="en-CA" sz="1200" dirty="0">
                          <a:solidFill>
                            <a:srgbClr val="2E3722"/>
                          </a:solidFill>
                        </a:rPr>
                        <a:t>Maintain under 4%</a:t>
                      </a:r>
                    </a:p>
                    <a:p>
                      <a:endParaRPr lang="en-CA" sz="1200" dirty="0">
                        <a:solidFill>
                          <a:srgbClr val="2E3722"/>
                        </a:solidFill>
                      </a:endParaRPr>
                    </a:p>
                  </a:txBody>
                  <a:tcPr/>
                </a:tc>
                <a:extLst>
                  <a:ext uri="{0D108BD9-81ED-4DB2-BD59-A6C34878D82A}">
                    <a16:rowId xmlns:a16="http://schemas.microsoft.com/office/drawing/2014/main" val="1218484922"/>
                  </a:ext>
                </a:extLst>
              </a:tr>
            </a:tbl>
          </a:graphicData>
        </a:graphic>
      </p:graphicFrame>
      <p:graphicFrame>
        <p:nvGraphicFramePr>
          <p:cNvPr id="13" name="Table 4">
            <a:extLst>
              <a:ext uri="{FF2B5EF4-FFF2-40B4-BE49-F238E27FC236}">
                <a16:creationId xmlns:a16="http://schemas.microsoft.com/office/drawing/2014/main" id="{07F81CEC-6183-8BDE-3EE3-A31E8FDE70C4}"/>
              </a:ext>
            </a:extLst>
          </p:cNvPr>
          <p:cNvGraphicFramePr>
            <a:graphicFrameLocks noGrp="1"/>
          </p:cNvGraphicFramePr>
          <p:nvPr>
            <p:extLst>
              <p:ext uri="{D42A27DB-BD31-4B8C-83A1-F6EECF244321}">
                <p14:modId xmlns:p14="http://schemas.microsoft.com/office/powerpoint/2010/main" val="3254768467"/>
              </p:ext>
            </p:extLst>
          </p:nvPr>
        </p:nvGraphicFramePr>
        <p:xfrm>
          <a:off x="485192" y="2559259"/>
          <a:ext cx="11244338" cy="731520"/>
        </p:xfrm>
        <a:graphic>
          <a:graphicData uri="http://schemas.openxmlformats.org/drawingml/2006/table">
            <a:tbl>
              <a:tblPr firstRow="1" bandRow="1">
                <a:tableStyleId>{5C22544A-7EE6-4342-B048-85BDC9FD1C3A}</a:tableStyleId>
              </a:tblPr>
              <a:tblGrid>
                <a:gridCol w="5624707">
                  <a:extLst>
                    <a:ext uri="{9D8B030D-6E8A-4147-A177-3AD203B41FA5}">
                      <a16:colId xmlns:a16="http://schemas.microsoft.com/office/drawing/2014/main" val="2684778951"/>
                    </a:ext>
                  </a:extLst>
                </a:gridCol>
                <a:gridCol w="2532058">
                  <a:extLst>
                    <a:ext uri="{9D8B030D-6E8A-4147-A177-3AD203B41FA5}">
                      <a16:colId xmlns:a16="http://schemas.microsoft.com/office/drawing/2014/main" val="3280497138"/>
                    </a:ext>
                  </a:extLst>
                </a:gridCol>
                <a:gridCol w="3087573">
                  <a:extLst>
                    <a:ext uri="{9D8B030D-6E8A-4147-A177-3AD203B41FA5}">
                      <a16:colId xmlns:a16="http://schemas.microsoft.com/office/drawing/2014/main" val="2380198172"/>
                    </a:ext>
                  </a:extLst>
                </a:gridCol>
              </a:tblGrid>
              <a:tr h="202509">
                <a:tc>
                  <a:txBody>
                    <a:bodyPr/>
                    <a:lstStyle/>
                    <a:p>
                      <a:r>
                        <a:rPr lang="en-CA"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Indicator</a:t>
                      </a:r>
                      <a:endParaRPr lang="en-CA" sz="1200" dirty="0">
                        <a:solidFill>
                          <a:schemeClr val="tx1"/>
                        </a:solidFill>
                      </a:endParaRPr>
                    </a:p>
                  </a:txBody>
                  <a:tcPr/>
                </a:tc>
                <a:tc>
                  <a:txBody>
                    <a:bodyPr/>
                    <a:lstStyle/>
                    <a:p>
                      <a:r>
                        <a:rPr lang="en-CA" sz="1200" dirty="0">
                          <a:solidFill>
                            <a:schemeClr val="tx1"/>
                          </a:solidFill>
                        </a:rPr>
                        <a:t>Current Performance</a:t>
                      </a:r>
                    </a:p>
                  </a:txBody>
                  <a:tcPr/>
                </a:tc>
                <a:tc>
                  <a:txBody>
                    <a:bodyPr/>
                    <a:lstStyle/>
                    <a:p>
                      <a:r>
                        <a:rPr lang="en-CA" sz="1200" dirty="0">
                          <a:solidFill>
                            <a:schemeClr val="tx1"/>
                          </a:solidFill>
                        </a:rPr>
                        <a:t>Target Performance</a:t>
                      </a:r>
                    </a:p>
                  </a:txBody>
                  <a:tcPr/>
                </a:tc>
                <a:extLst>
                  <a:ext uri="{0D108BD9-81ED-4DB2-BD59-A6C34878D82A}">
                    <a16:rowId xmlns:a16="http://schemas.microsoft.com/office/drawing/2014/main" val="1394729260"/>
                  </a:ext>
                </a:extLst>
              </a:tr>
              <a:tr h="194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2E3722"/>
                          </a:solidFill>
                        </a:rPr>
                        <a:t>% of staff who have completed relevant equity, diversity, inclusion, and antiracism education.</a:t>
                      </a:r>
                      <a:endParaRPr lang="en-CA" sz="1200" dirty="0">
                        <a:solidFill>
                          <a:srgbClr val="2E3722"/>
                        </a:solidFill>
                      </a:endParaRPr>
                    </a:p>
                  </a:txBody>
                  <a:tcPr/>
                </a:tc>
                <a:tc>
                  <a:txBody>
                    <a:bodyPr/>
                    <a:lstStyle/>
                    <a:p>
                      <a:r>
                        <a:rPr lang="en-CA" sz="1200" dirty="0">
                          <a:solidFill>
                            <a:srgbClr val="2E3722"/>
                          </a:solidFill>
                        </a:rPr>
                        <a:t>100%</a:t>
                      </a:r>
                    </a:p>
                  </a:txBody>
                  <a:tcPr/>
                </a:tc>
                <a:tc>
                  <a:txBody>
                    <a:bodyPr/>
                    <a:lstStyle/>
                    <a:p>
                      <a:r>
                        <a:rPr lang="en-US" sz="1200" dirty="0">
                          <a:solidFill>
                            <a:srgbClr val="2E3722"/>
                          </a:solidFill>
                        </a:rPr>
                        <a:t>Maintain 100%</a:t>
                      </a:r>
                      <a:endParaRPr lang="en-CA" sz="1200" dirty="0">
                        <a:solidFill>
                          <a:srgbClr val="2E3722"/>
                        </a:solidFill>
                      </a:endParaRPr>
                    </a:p>
                  </a:txBody>
                  <a:tcPr/>
                </a:tc>
                <a:extLst>
                  <a:ext uri="{0D108BD9-81ED-4DB2-BD59-A6C34878D82A}">
                    <a16:rowId xmlns:a16="http://schemas.microsoft.com/office/drawing/2014/main" val="1218484922"/>
                  </a:ext>
                </a:extLst>
              </a:tr>
            </a:tbl>
          </a:graphicData>
        </a:graphic>
      </p:graphicFrame>
      <p:sp>
        <p:nvSpPr>
          <p:cNvPr id="4" name="TextBox 3">
            <a:extLst>
              <a:ext uri="{FF2B5EF4-FFF2-40B4-BE49-F238E27FC236}">
                <a16:creationId xmlns:a16="http://schemas.microsoft.com/office/drawing/2014/main" id="{D4D7E20D-6C04-C347-EC34-E5D85D1398DC}"/>
              </a:ext>
            </a:extLst>
          </p:cNvPr>
          <p:cNvSpPr txBox="1"/>
          <p:nvPr/>
        </p:nvSpPr>
        <p:spPr>
          <a:xfrm>
            <a:off x="462470" y="3498632"/>
            <a:ext cx="6174104" cy="369332"/>
          </a:xfrm>
          <a:prstGeom prst="rect">
            <a:avLst/>
          </a:prstGeom>
          <a:noFill/>
        </p:spPr>
        <p:txBody>
          <a:bodyPr wrap="square">
            <a:spAutoFit/>
          </a:bodyPr>
          <a:lstStyle/>
          <a:p>
            <a:pPr marL="0" indent="0">
              <a:buNone/>
            </a:pPr>
            <a:r>
              <a:rPr lang="en-CA" sz="1800" b="1" dirty="0">
                <a:solidFill>
                  <a:srgbClr val="344529"/>
                </a:solidFill>
                <a:latin typeface="Arial" panose="020B0604020202020204" pitchFamily="34" charset="0"/>
                <a:cs typeface="Arial" panose="020B0604020202020204" pitchFamily="34" charset="0"/>
              </a:rPr>
              <a:t>3. Experience-Resident -centred</a:t>
            </a:r>
          </a:p>
        </p:txBody>
      </p:sp>
      <p:graphicFrame>
        <p:nvGraphicFramePr>
          <p:cNvPr id="6" name="Table 4">
            <a:extLst>
              <a:ext uri="{FF2B5EF4-FFF2-40B4-BE49-F238E27FC236}">
                <a16:creationId xmlns:a16="http://schemas.microsoft.com/office/drawing/2014/main" id="{03F973BC-6F66-FC21-6229-434DA8B401D1}"/>
              </a:ext>
            </a:extLst>
          </p:cNvPr>
          <p:cNvGraphicFramePr>
            <a:graphicFrameLocks noGrp="1"/>
          </p:cNvGraphicFramePr>
          <p:nvPr>
            <p:extLst>
              <p:ext uri="{D42A27DB-BD31-4B8C-83A1-F6EECF244321}">
                <p14:modId xmlns:p14="http://schemas.microsoft.com/office/powerpoint/2010/main" val="1421971316"/>
              </p:ext>
            </p:extLst>
          </p:nvPr>
        </p:nvGraphicFramePr>
        <p:xfrm>
          <a:off x="429694" y="3867964"/>
          <a:ext cx="11279770" cy="1342211"/>
        </p:xfrm>
        <a:graphic>
          <a:graphicData uri="http://schemas.openxmlformats.org/drawingml/2006/table">
            <a:tbl>
              <a:tblPr firstRow="1" bandRow="1">
                <a:tableStyleId>{5C22544A-7EE6-4342-B048-85BDC9FD1C3A}</a:tableStyleId>
              </a:tblPr>
              <a:tblGrid>
                <a:gridCol w="5705475">
                  <a:extLst>
                    <a:ext uri="{9D8B030D-6E8A-4147-A177-3AD203B41FA5}">
                      <a16:colId xmlns:a16="http://schemas.microsoft.com/office/drawing/2014/main" val="2684778951"/>
                    </a:ext>
                  </a:extLst>
                </a:gridCol>
                <a:gridCol w="2590800">
                  <a:extLst>
                    <a:ext uri="{9D8B030D-6E8A-4147-A177-3AD203B41FA5}">
                      <a16:colId xmlns:a16="http://schemas.microsoft.com/office/drawing/2014/main" val="3280497138"/>
                    </a:ext>
                  </a:extLst>
                </a:gridCol>
                <a:gridCol w="2983495">
                  <a:extLst>
                    <a:ext uri="{9D8B030D-6E8A-4147-A177-3AD203B41FA5}">
                      <a16:colId xmlns:a16="http://schemas.microsoft.com/office/drawing/2014/main" val="2380198172"/>
                    </a:ext>
                  </a:extLst>
                </a:gridCol>
              </a:tblGrid>
              <a:tr h="409147">
                <a:tc>
                  <a:txBody>
                    <a:bodyPr/>
                    <a:lstStyle/>
                    <a:p>
                      <a:r>
                        <a:rPr lang="en-CA" sz="1200" dirty="0">
                          <a:effectLst/>
                          <a:latin typeface="Arial" panose="020B0604020202020204" pitchFamily="34" charset="0"/>
                          <a:ea typeface="Calibri" panose="020F0502020204030204" pitchFamily="34" charset="0"/>
                          <a:cs typeface="Arial" panose="020B0604020202020204" pitchFamily="34" charset="0"/>
                        </a:rPr>
                        <a:t>Indicator</a:t>
                      </a:r>
                      <a:endParaRPr lang="en-CA" sz="1200" dirty="0"/>
                    </a:p>
                  </a:txBody>
                  <a:tcPr/>
                </a:tc>
                <a:tc>
                  <a:txBody>
                    <a:bodyPr/>
                    <a:lstStyle/>
                    <a:p>
                      <a:r>
                        <a:rPr lang="en-CA" sz="1200" dirty="0"/>
                        <a:t>Current Performance</a:t>
                      </a:r>
                    </a:p>
                  </a:txBody>
                  <a:tcPr/>
                </a:tc>
                <a:tc>
                  <a:txBody>
                    <a:bodyPr/>
                    <a:lstStyle/>
                    <a:p>
                      <a:r>
                        <a:rPr lang="en-CA" sz="1200" dirty="0"/>
                        <a:t>Target Performance</a:t>
                      </a:r>
                    </a:p>
                  </a:txBody>
                  <a:tcPr/>
                </a:tc>
                <a:extLst>
                  <a:ext uri="{0D108BD9-81ED-4DB2-BD59-A6C34878D82A}">
                    <a16:rowId xmlns:a16="http://schemas.microsoft.com/office/drawing/2014/main" val="1394729260"/>
                  </a:ext>
                </a:extLst>
              </a:tr>
              <a:tr h="478962">
                <a:tc>
                  <a:txBody>
                    <a:bodyPr/>
                    <a:lstStyle/>
                    <a:p>
                      <a:pPr lvl="0" hangingPunct="0"/>
                      <a:r>
                        <a:rPr lang="en-US" sz="1200" b="0" dirty="0">
                          <a:solidFill>
                            <a:srgbClr val="2B3922"/>
                          </a:solidFill>
                          <a:latin typeface="+mj-lt"/>
                          <a:cs typeface="Arial" panose="020B0604020202020204" pitchFamily="34" charset="0"/>
                        </a:rPr>
                        <a:t>% of residents responding positively to: "What number would you use to rate how well the staff listen to you?"</a:t>
                      </a:r>
                      <a:endParaRPr lang="en-CA" sz="1200" b="0" dirty="0">
                        <a:solidFill>
                          <a:srgbClr val="2B3922"/>
                        </a:solidFill>
                        <a:latin typeface="+mj-lt"/>
                        <a:cs typeface="Arial" panose="020B0604020202020204" pitchFamily="34" charset="0"/>
                      </a:endParaRPr>
                    </a:p>
                  </a:txBody>
                  <a:tcPr/>
                </a:tc>
                <a:tc>
                  <a:txBody>
                    <a:bodyPr/>
                    <a:lstStyle/>
                    <a:p>
                      <a:r>
                        <a:rPr lang="en-CA" sz="1200" dirty="0">
                          <a:solidFill>
                            <a:srgbClr val="2E3722"/>
                          </a:solidFill>
                        </a:rPr>
                        <a:t>98%</a:t>
                      </a:r>
                    </a:p>
                  </a:txBody>
                  <a:tcPr/>
                </a:tc>
                <a:tc>
                  <a:txBody>
                    <a:bodyPr/>
                    <a:lstStyle/>
                    <a:p>
                      <a:r>
                        <a:rPr lang="en-CA" sz="1200" dirty="0">
                          <a:solidFill>
                            <a:srgbClr val="2E3722"/>
                          </a:solidFill>
                        </a:rPr>
                        <a:t>99%</a:t>
                      </a:r>
                    </a:p>
                  </a:txBody>
                  <a:tcPr/>
                </a:tc>
                <a:extLst>
                  <a:ext uri="{0D108BD9-81ED-4DB2-BD59-A6C34878D82A}">
                    <a16:rowId xmlns:a16="http://schemas.microsoft.com/office/drawing/2014/main" val="1218484922"/>
                  </a:ext>
                </a:extLst>
              </a:tr>
              <a:tr h="4541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solidFill>
                            <a:srgbClr val="2B3922"/>
                          </a:solidFill>
                        </a:rPr>
                        <a:t>Percent of residents satisfied with meals and dining.</a:t>
                      </a:r>
                    </a:p>
                  </a:txBody>
                  <a:tcPr/>
                </a:tc>
                <a:tc>
                  <a:txBody>
                    <a:bodyPr/>
                    <a:lstStyle/>
                    <a:p>
                      <a:r>
                        <a:rPr lang="en-CA" sz="1200" dirty="0">
                          <a:solidFill>
                            <a:srgbClr val="2E3722"/>
                          </a:solidFill>
                        </a:rPr>
                        <a:t>95%</a:t>
                      </a:r>
                    </a:p>
                  </a:txBody>
                  <a:tcPr/>
                </a:tc>
                <a:tc>
                  <a:txBody>
                    <a:bodyPr/>
                    <a:lstStyle/>
                    <a:p>
                      <a:r>
                        <a:rPr lang="en-CA" sz="1200" dirty="0">
                          <a:solidFill>
                            <a:srgbClr val="2E3722"/>
                          </a:solidFill>
                        </a:rPr>
                        <a:t>96%</a:t>
                      </a:r>
                    </a:p>
                  </a:txBody>
                  <a:tcPr/>
                </a:tc>
                <a:extLst>
                  <a:ext uri="{0D108BD9-81ED-4DB2-BD59-A6C34878D82A}">
                    <a16:rowId xmlns:a16="http://schemas.microsoft.com/office/drawing/2014/main" val="1052134808"/>
                  </a:ext>
                </a:extLst>
              </a:tr>
            </a:tbl>
          </a:graphicData>
        </a:graphic>
      </p:graphicFrame>
      <p:sp>
        <p:nvSpPr>
          <p:cNvPr id="5" name="TextBox 4">
            <a:extLst>
              <a:ext uri="{FF2B5EF4-FFF2-40B4-BE49-F238E27FC236}">
                <a16:creationId xmlns:a16="http://schemas.microsoft.com/office/drawing/2014/main" id="{02FEC4B3-F4D3-751E-41AA-E5C41A6AB828}"/>
              </a:ext>
            </a:extLst>
          </p:cNvPr>
          <p:cNvSpPr txBox="1"/>
          <p:nvPr/>
        </p:nvSpPr>
        <p:spPr>
          <a:xfrm>
            <a:off x="396864" y="5358415"/>
            <a:ext cx="6174104" cy="369332"/>
          </a:xfrm>
          <a:prstGeom prst="rect">
            <a:avLst/>
          </a:prstGeom>
          <a:noFill/>
        </p:spPr>
        <p:txBody>
          <a:bodyPr wrap="square">
            <a:spAutoFit/>
          </a:bodyPr>
          <a:lstStyle/>
          <a:p>
            <a:pPr marL="0" indent="0">
              <a:buNone/>
            </a:pPr>
            <a:r>
              <a:rPr lang="en-CA" b="1" dirty="0">
                <a:solidFill>
                  <a:srgbClr val="344529"/>
                </a:solidFill>
                <a:latin typeface="Arial" panose="020B0604020202020204" pitchFamily="34" charset="0"/>
                <a:cs typeface="Arial" panose="020B0604020202020204" pitchFamily="34" charset="0"/>
              </a:rPr>
              <a:t>4</a:t>
            </a:r>
            <a:r>
              <a:rPr lang="en-CA" sz="1800" b="1" dirty="0">
                <a:solidFill>
                  <a:srgbClr val="344529"/>
                </a:solidFill>
                <a:latin typeface="Arial" panose="020B0604020202020204" pitchFamily="34" charset="0"/>
                <a:cs typeface="Arial" panose="020B0604020202020204" pitchFamily="34" charset="0"/>
              </a:rPr>
              <a:t>. </a:t>
            </a:r>
            <a:r>
              <a:rPr lang="en-CA" b="1" dirty="0">
                <a:solidFill>
                  <a:srgbClr val="344529"/>
                </a:solidFill>
                <a:latin typeface="Arial" panose="020B0604020202020204" pitchFamily="34" charset="0"/>
                <a:cs typeface="Arial" panose="020B0604020202020204" pitchFamily="34" charset="0"/>
              </a:rPr>
              <a:t>Safety-Antipsychotic Use without a Diagnosis</a:t>
            </a:r>
            <a:endParaRPr lang="en-CA" sz="1800" b="1" dirty="0">
              <a:solidFill>
                <a:srgbClr val="344529"/>
              </a:solidFill>
              <a:latin typeface="Arial" panose="020B0604020202020204" pitchFamily="34" charset="0"/>
              <a:cs typeface="Arial" panose="020B0604020202020204" pitchFamily="34" charset="0"/>
            </a:endParaRPr>
          </a:p>
        </p:txBody>
      </p:sp>
      <p:graphicFrame>
        <p:nvGraphicFramePr>
          <p:cNvPr id="8" name="Table 4">
            <a:extLst>
              <a:ext uri="{FF2B5EF4-FFF2-40B4-BE49-F238E27FC236}">
                <a16:creationId xmlns:a16="http://schemas.microsoft.com/office/drawing/2014/main" id="{49D4B60E-FB9A-94A1-A516-62E2546D23F0}"/>
              </a:ext>
            </a:extLst>
          </p:cNvPr>
          <p:cNvGraphicFramePr>
            <a:graphicFrameLocks noGrp="1"/>
          </p:cNvGraphicFramePr>
          <p:nvPr>
            <p:extLst>
              <p:ext uri="{D42A27DB-BD31-4B8C-83A1-F6EECF244321}">
                <p14:modId xmlns:p14="http://schemas.microsoft.com/office/powerpoint/2010/main" val="2944265506"/>
              </p:ext>
            </p:extLst>
          </p:nvPr>
        </p:nvGraphicFramePr>
        <p:xfrm>
          <a:off x="462470" y="5788678"/>
          <a:ext cx="11267060" cy="731520"/>
        </p:xfrm>
        <a:graphic>
          <a:graphicData uri="http://schemas.openxmlformats.org/drawingml/2006/table">
            <a:tbl>
              <a:tblPr firstRow="1" bandRow="1">
                <a:tableStyleId>{5C22544A-7EE6-4342-B048-85BDC9FD1C3A}</a:tableStyleId>
              </a:tblPr>
              <a:tblGrid>
                <a:gridCol w="5647429">
                  <a:extLst>
                    <a:ext uri="{9D8B030D-6E8A-4147-A177-3AD203B41FA5}">
                      <a16:colId xmlns:a16="http://schemas.microsoft.com/office/drawing/2014/main" val="2684778951"/>
                    </a:ext>
                  </a:extLst>
                </a:gridCol>
                <a:gridCol w="2532058">
                  <a:extLst>
                    <a:ext uri="{9D8B030D-6E8A-4147-A177-3AD203B41FA5}">
                      <a16:colId xmlns:a16="http://schemas.microsoft.com/office/drawing/2014/main" val="3280497138"/>
                    </a:ext>
                  </a:extLst>
                </a:gridCol>
                <a:gridCol w="3087573">
                  <a:extLst>
                    <a:ext uri="{9D8B030D-6E8A-4147-A177-3AD203B41FA5}">
                      <a16:colId xmlns:a16="http://schemas.microsoft.com/office/drawing/2014/main" val="2380198172"/>
                    </a:ext>
                  </a:extLst>
                </a:gridCol>
              </a:tblGrid>
              <a:tr h="202509">
                <a:tc>
                  <a:txBody>
                    <a:bodyPr/>
                    <a:lstStyle/>
                    <a:p>
                      <a:r>
                        <a:rPr lang="en-CA"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Indicator</a:t>
                      </a:r>
                      <a:endParaRPr lang="en-CA" sz="1200" dirty="0">
                        <a:solidFill>
                          <a:schemeClr val="tx1"/>
                        </a:solidFill>
                      </a:endParaRPr>
                    </a:p>
                  </a:txBody>
                  <a:tcPr/>
                </a:tc>
                <a:tc>
                  <a:txBody>
                    <a:bodyPr/>
                    <a:lstStyle/>
                    <a:p>
                      <a:r>
                        <a:rPr lang="en-CA" sz="1200" dirty="0">
                          <a:solidFill>
                            <a:schemeClr val="tx1"/>
                          </a:solidFill>
                        </a:rPr>
                        <a:t>Current Performance</a:t>
                      </a:r>
                    </a:p>
                  </a:txBody>
                  <a:tcPr/>
                </a:tc>
                <a:tc>
                  <a:txBody>
                    <a:bodyPr/>
                    <a:lstStyle/>
                    <a:p>
                      <a:r>
                        <a:rPr lang="en-CA" sz="1200" dirty="0">
                          <a:solidFill>
                            <a:schemeClr val="tx1"/>
                          </a:solidFill>
                        </a:rPr>
                        <a:t>Target Performance</a:t>
                      </a:r>
                    </a:p>
                  </a:txBody>
                  <a:tcPr/>
                </a:tc>
                <a:extLst>
                  <a:ext uri="{0D108BD9-81ED-4DB2-BD59-A6C34878D82A}">
                    <a16:rowId xmlns:a16="http://schemas.microsoft.com/office/drawing/2014/main" val="1394729260"/>
                  </a:ext>
                </a:extLst>
              </a:tr>
              <a:tr h="294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2E3722"/>
                          </a:solidFill>
                        </a:rPr>
                        <a:t>Percentage of LTC home residents who currently use antipsychotic without diagnosis.</a:t>
                      </a:r>
                      <a:endParaRPr lang="en-CA" sz="1200" dirty="0">
                        <a:solidFill>
                          <a:srgbClr val="2E3722"/>
                        </a:solidFill>
                      </a:endParaRPr>
                    </a:p>
                  </a:txBody>
                  <a:tcPr/>
                </a:tc>
                <a:tc>
                  <a:txBody>
                    <a:bodyPr/>
                    <a:lstStyle/>
                    <a:p>
                      <a:r>
                        <a:rPr lang="en-CA" sz="1200" dirty="0">
                          <a:solidFill>
                            <a:srgbClr val="2E3722"/>
                          </a:solidFill>
                        </a:rPr>
                        <a:t>10.9% </a:t>
                      </a:r>
                    </a:p>
                  </a:txBody>
                  <a:tcPr/>
                </a:tc>
                <a:tc>
                  <a:txBody>
                    <a:bodyPr/>
                    <a:lstStyle/>
                    <a:p>
                      <a:r>
                        <a:rPr lang="en-US" sz="1200" dirty="0">
                          <a:solidFill>
                            <a:srgbClr val="2E3722"/>
                          </a:solidFill>
                        </a:rPr>
                        <a:t>9%.</a:t>
                      </a:r>
                      <a:endParaRPr lang="en-CA" sz="1200" dirty="0">
                        <a:solidFill>
                          <a:srgbClr val="2E3722"/>
                        </a:solidFill>
                      </a:endParaRPr>
                    </a:p>
                  </a:txBody>
                  <a:tcPr/>
                </a:tc>
                <a:extLst>
                  <a:ext uri="{0D108BD9-81ED-4DB2-BD59-A6C34878D82A}">
                    <a16:rowId xmlns:a16="http://schemas.microsoft.com/office/drawing/2014/main" val="1218484922"/>
                  </a:ext>
                </a:extLst>
              </a:tr>
            </a:tbl>
          </a:graphicData>
        </a:graphic>
      </p:graphicFrame>
    </p:spTree>
    <p:extLst>
      <p:ext uri="{BB962C8B-B14F-4D97-AF65-F5344CB8AC3E}">
        <p14:creationId xmlns:p14="http://schemas.microsoft.com/office/powerpoint/2010/main" val="2104905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4130">
              <a:srgbClr val="B7B5DD"/>
            </a:gs>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8FB263-3415-D461-A170-8EF2BDF70085}"/>
              </a:ext>
            </a:extLst>
          </p:cNvPr>
          <p:cNvSpPr txBox="1"/>
          <p:nvPr/>
        </p:nvSpPr>
        <p:spPr>
          <a:xfrm>
            <a:off x="880534" y="431800"/>
            <a:ext cx="7984066" cy="400110"/>
          </a:xfrm>
          <a:prstGeom prst="rect">
            <a:avLst/>
          </a:prstGeom>
          <a:noFill/>
        </p:spPr>
        <p:txBody>
          <a:bodyPr wrap="square" rtlCol="0">
            <a:spAutoFit/>
          </a:bodyPr>
          <a:lstStyle/>
          <a:p>
            <a:r>
              <a:rPr lang="en-CA" sz="2000" b="1" dirty="0">
                <a:solidFill>
                  <a:schemeClr val="tx2">
                    <a:lumMod val="10000"/>
                  </a:schemeClr>
                </a:solidFill>
              </a:rPr>
              <a:t>Practice Changes/ Action Items to Support Quality Improvement</a:t>
            </a:r>
          </a:p>
        </p:txBody>
      </p:sp>
      <p:sp>
        <p:nvSpPr>
          <p:cNvPr id="4" name="TextBox 3">
            <a:extLst>
              <a:ext uri="{FF2B5EF4-FFF2-40B4-BE49-F238E27FC236}">
                <a16:creationId xmlns:a16="http://schemas.microsoft.com/office/drawing/2014/main" id="{A6583143-3958-7AFD-1AEA-C2CDA60005B9}"/>
              </a:ext>
            </a:extLst>
          </p:cNvPr>
          <p:cNvSpPr txBox="1"/>
          <p:nvPr/>
        </p:nvSpPr>
        <p:spPr>
          <a:xfrm>
            <a:off x="668867" y="1007533"/>
            <a:ext cx="10024534" cy="5960606"/>
          </a:xfrm>
          <a:prstGeom prst="rect">
            <a:avLst/>
          </a:prstGeom>
          <a:noFill/>
        </p:spPr>
        <p:txBody>
          <a:bodyPr wrap="square" numCol="2">
            <a:spAutoFit/>
          </a:bodyPr>
          <a:lstStyle/>
          <a:p>
            <a:pPr marL="0" lvl="0" indent="0">
              <a:buNone/>
            </a:pPr>
            <a:r>
              <a:rPr lang="en-CA" sz="1600" dirty="0">
                <a:solidFill>
                  <a:srgbClr val="2E3722"/>
                </a:solidFill>
                <a:latin typeface="Arial" panose="020B0604020202020204" pitchFamily="34" charset="0"/>
                <a:ea typeface="Calibri" panose="020F0502020204030204" pitchFamily="34" charset="0"/>
                <a:cs typeface="Arial" panose="020B0604020202020204" pitchFamily="34" charset="0"/>
              </a:rPr>
              <a:t>1</a:t>
            </a:r>
            <a:r>
              <a:rPr lang="en-CA" sz="1600" dirty="0">
                <a:solidFill>
                  <a:srgbClr val="2E3722"/>
                </a:solidFill>
                <a:effectLst/>
                <a:latin typeface="Arial" panose="020B0604020202020204" pitchFamily="34" charset="0"/>
                <a:ea typeface="Calibri" panose="020F0502020204030204" pitchFamily="34" charset="0"/>
                <a:cs typeface="Arial" panose="020B0604020202020204" pitchFamily="34" charset="0"/>
              </a:rPr>
              <a:t>. </a:t>
            </a:r>
            <a:r>
              <a:rPr lang="en-CA"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rPr>
              <a:t>Clinical Pathway Sustainability:</a:t>
            </a:r>
          </a:p>
          <a:p>
            <a:pPr marL="342900" lvl="0" indent="-342900">
              <a:buFont typeface="Wingdings" panose="05000000000000000000" pitchFamily="2" charset="2"/>
              <a:buChar char=""/>
            </a:pP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Auditing Process for Admission Assessment, RFCC and Delirium Clinical Pathway</a:t>
            </a:r>
          </a:p>
          <a:p>
            <a:pPr marL="342900" lvl="0" indent="-342900">
              <a:buFont typeface="Wingdings" panose="05000000000000000000" pitchFamily="2" charset="2"/>
              <a:buChar char=""/>
            </a:pP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Fall Prevention and Management</a:t>
            </a:r>
          </a:p>
          <a:p>
            <a:pPr marL="342900" lvl="0" indent="-342900">
              <a:buFont typeface="Wingdings" panose="05000000000000000000" pitchFamily="2" charset="2"/>
              <a:buChar char=""/>
            </a:pP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Pain Assessment and Management</a:t>
            </a:r>
          </a:p>
          <a:p>
            <a:pPr marL="342900" lvl="0" indent="-342900">
              <a:buFont typeface="Wingdings" panose="05000000000000000000" pitchFamily="2" charset="2"/>
              <a:buChar char=""/>
            </a:pPr>
            <a:r>
              <a:rPr lang="en-CA" sz="1600" dirty="0">
                <a:solidFill>
                  <a:srgbClr val="2B3922"/>
                </a:solidFill>
                <a:latin typeface="Arial" panose="020B0604020202020204" pitchFamily="34" charset="0"/>
                <a:ea typeface="Calibri" panose="020F0502020204030204" pitchFamily="34" charset="0"/>
                <a:cs typeface="Arial" panose="020B0604020202020204" pitchFamily="34" charset="0"/>
              </a:rPr>
              <a:t>Palliative Care and End of Life Care</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800"/>
              </a:spcAft>
              <a:buFont typeface="Wingdings" panose="05000000000000000000" pitchFamily="2" charset="2"/>
              <a:buChar char=""/>
            </a:pP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Feedback provided to RNAO and Point Click Care</a:t>
            </a:r>
          </a:p>
          <a:p>
            <a:pPr lvl="0">
              <a:spcAft>
                <a:spcPts val="800"/>
              </a:spcAft>
            </a:pP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lvl="0" indent="0">
              <a:buNone/>
            </a:pPr>
            <a:r>
              <a:rPr lang="en-CA" sz="1600" dirty="0">
                <a:solidFill>
                  <a:srgbClr val="2B3922"/>
                </a:solidFill>
                <a:latin typeface="Arial" panose="020B0604020202020204" pitchFamily="34" charset="0"/>
                <a:ea typeface="Calibri" panose="020F0502020204030204" pitchFamily="34" charset="0"/>
                <a:cs typeface="Times New Roman" panose="02020603050405020304" pitchFamily="18" charset="0"/>
              </a:rPr>
              <a:t>2</a:t>
            </a: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 </a:t>
            </a:r>
            <a:r>
              <a:rPr lang="en-CA"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rPr>
              <a:t>Data Integration (AMPLIFI Project)</a:t>
            </a: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Match of resident electronic health records between </a:t>
            </a: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Arirang Korean Long-Term Care </a:t>
            </a: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and hospital software systems </a:t>
            </a:r>
          </a:p>
          <a:p>
            <a:pPr marL="0" lvl="0" indent="0">
              <a:buNone/>
            </a:pP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lvl="0" indent="0">
              <a:buNone/>
            </a:pP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3</a:t>
            </a: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 </a:t>
            </a:r>
            <a:r>
              <a:rPr lang="en-US"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rPr>
              <a:t>Safety and Technology:</a:t>
            </a:r>
            <a:endPar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AMPLIFI</a:t>
            </a: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Automated Dispensing Cabinets (ADC) </a:t>
            </a: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use</a:t>
            </a: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Barcode Scanning for Medication Safety</a:t>
            </a:r>
          </a:p>
          <a:p>
            <a:pPr marL="342900" lvl="0" indent="-342900">
              <a:buFont typeface="Wingdings" panose="05000000000000000000" pitchFamily="2" charset="2"/>
              <a:buChar char=""/>
            </a:pP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Blood Glucose Monitoring Data Integration</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Electronic Auditing for Infection Control Program</a:t>
            </a:r>
          </a:p>
          <a:p>
            <a:pPr marL="342900" lvl="0" indent="-342900">
              <a:buFont typeface="Wingdings" panose="05000000000000000000" pitchFamily="2" charset="2"/>
              <a:buChar char=""/>
            </a:pPr>
            <a:r>
              <a:rPr lang="en-CA" sz="1600" dirty="0">
                <a:solidFill>
                  <a:srgbClr val="2B3922"/>
                </a:solidFill>
                <a:latin typeface="Arial" panose="020B0604020202020204" pitchFamily="34" charset="0"/>
                <a:ea typeface="Calibri" panose="020F0502020204030204" pitchFamily="34" charset="0"/>
                <a:cs typeface="Arial" panose="020B0604020202020204" pitchFamily="34" charset="0"/>
              </a:rPr>
              <a:t>Diagnostic Equipment to support residents to be cared within Arirang LTC Home, such as Portable Blood Analyser.</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571500" indent="0">
              <a:buNone/>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 </a:t>
            </a:r>
            <a:endParaRPr lang="en-US" sz="1600" dirty="0">
              <a:solidFill>
                <a:srgbClr val="2B3922"/>
              </a:solidFill>
              <a:latin typeface="Arial" panose="020B0604020202020204" pitchFamily="34" charset="0"/>
              <a:ea typeface="Calibri" panose="020F0502020204030204" pitchFamily="34" charset="0"/>
              <a:cs typeface="Arial" panose="020B0604020202020204" pitchFamily="34" charset="0"/>
            </a:endParaRPr>
          </a:p>
          <a:p>
            <a:pPr marL="0" lvl="0" indent="0">
              <a:buNone/>
            </a:pP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4</a:t>
            </a: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 </a:t>
            </a:r>
            <a:r>
              <a:rPr lang="en-US"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rPr>
              <a:t>Improved Staff Experience:</a:t>
            </a:r>
            <a:endParaRPr lang="en-CA"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Supporting Point of Care Decision Making through: Clinical Pathways, ADC machine, electronic Skin and Wound Program, data integration electronic programs and medication safety and technology innovation</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800"/>
              </a:spcAft>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Staff Satisfaction Survey and Outcome</a:t>
            </a:r>
            <a:endParaRPr lang="en-CA" sz="1600" dirty="0">
              <a:solidFill>
                <a:srgbClr val="2B3922"/>
              </a:solidFill>
              <a:latin typeface="Arial" panose="020B0604020202020204" pitchFamily="34" charset="0"/>
              <a:ea typeface="Calibri" panose="020F0502020204030204" pitchFamily="34" charset="0"/>
              <a:cs typeface="Arial" panose="020B0604020202020204" pitchFamily="34" charset="0"/>
            </a:endParaRPr>
          </a:p>
          <a:p>
            <a:pPr lvl="0">
              <a:spcAft>
                <a:spcPts val="800"/>
              </a:spcAft>
            </a:pP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lvl="0" indent="0">
              <a:buNone/>
            </a:pPr>
            <a:r>
              <a:rPr lang="en-US" sz="1600" b="1" dirty="0">
                <a:solidFill>
                  <a:srgbClr val="2B3922"/>
                </a:solidFill>
                <a:latin typeface="Arial" panose="020B0604020202020204" pitchFamily="34" charset="0"/>
                <a:ea typeface="Calibri" panose="020F0502020204030204" pitchFamily="34" charset="0"/>
                <a:cs typeface="Arial" panose="020B0604020202020204" pitchFamily="34" charset="0"/>
              </a:rPr>
              <a:t>5</a:t>
            </a:r>
            <a:r>
              <a:rPr lang="en-US"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rPr>
              <a:t>. Residents Satisfaction Survey:</a:t>
            </a:r>
            <a:endParaRPr lang="en-CA" sz="1600" b="1"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Residents Satisfaction Survey and Outcome</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Residents’ Council Feedback</a:t>
            </a:r>
          </a:p>
          <a:p>
            <a:pPr marL="342900" lvl="0" indent="-342900">
              <a:buFont typeface="Wingdings" panose="05000000000000000000" pitchFamily="2" charset="2"/>
              <a:buChar char=""/>
            </a:pP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Family Council Feedback </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800"/>
              </a:spcAft>
              <a:buFont typeface="Wingdings" panose="05000000000000000000" pitchFamily="2" charset="2"/>
              <a:buChar char=""/>
            </a:pPr>
            <a:r>
              <a:rPr lang="en-US" sz="1600" dirty="0">
                <a:solidFill>
                  <a:srgbClr val="2B3922"/>
                </a:solidFill>
                <a:effectLst/>
                <a:latin typeface="Arial" panose="020B0604020202020204" pitchFamily="34" charset="0"/>
                <a:ea typeface="Calibri" panose="020F0502020204030204" pitchFamily="34" charset="0"/>
                <a:cs typeface="Arial" panose="020B0604020202020204" pitchFamily="34" charset="0"/>
              </a:rPr>
              <a:t>Actions for improvement</a:t>
            </a:r>
            <a:endParaRPr lang="en-CA" sz="16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endParaRPr lang="en-CA"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endParaRPr lang="en-CA"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endParaRPr lang="en-CA"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endParaRPr lang="en-CA"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endParaRPr lang="en-CA"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15154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7F7BA-DB36-0209-7FD1-D95F571AC699}"/>
              </a:ext>
            </a:extLst>
          </p:cNvPr>
          <p:cNvSpPr>
            <a:spLocks noGrp="1"/>
          </p:cNvSpPr>
          <p:nvPr>
            <p:ph type="title"/>
          </p:nvPr>
        </p:nvSpPr>
        <p:spPr/>
        <p:txBody>
          <a:bodyPr/>
          <a:lstStyle/>
          <a:p>
            <a:r>
              <a:rPr lang="en-CA" dirty="0">
                <a:solidFill>
                  <a:schemeClr val="bg1">
                    <a:lumMod val="50000"/>
                  </a:schemeClr>
                </a:solidFill>
              </a:rPr>
              <a:t>Introduction to  Arirang Korean Long-Term Care</a:t>
            </a:r>
            <a:endParaRPr lang="en-CA" dirty="0">
              <a:solidFill>
                <a:schemeClr val="bg1">
                  <a:lumMod val="50000"/>
                </a:schemeClr>
              </a:solidFill>
              <a:highlight>
                <a:srgbClr val="FFFF00"/>
              </a:highlight>
            </a:endParaRPr>
          </a:p>
        </p:txBody>
      </p:sp>
      <p:sp>
        <p:nvSpPr>
          <p:cNvPr id="3" name="Content Placeholder 2">
            <a:extLst>
              <a:ext uri="{FF2B5EF4-FFF2-40B4-BE49-F238E27FC236}">
                <a16:creationId xmlns:a16="http://schemas.microsoft.com/office/drawing/2014/main" id="{8F9CA0AF-AAAC-438C-5075-37A75817DAF8}"/>
              </a:ext>
            </a:extLst>
          </p:cNvPr>
          <p:cNvSpPr>
            <a:spLocks noGrp="1"/>
          </p:cNvSpPr>
          <p:nvPr>
            <p:ph idx="1"/>
          </p:nvPr>
        </p:nvSpPr>
        <p:spPr>
          <a:xfrm>
            <a:off x="1086720" y="2167538"/>
            <a:ext cx="9613861" cy="4206803"/>
          </a:xfrm>
        </p:spPr>
        <p:txBody>
          <a:bodyPr>
            <a:normAutofit/>
          </a:bodyPr>
          <a:lstStyle/>
          <a:p>
            <a:r>
              <a:rPr lang="en-US" sz="2000" dirty="0">
                <a:solidFill>
                  <a:srgbClr val="2B3922"/>
                </a:solidFill>
                <a:latin typeface="Arial" panose="020B0604020202020204" pitchFamily="34" charset="0"/>
                <a:cs typeface="Arial" panose="020B0604020202020204" pitchFamily="34" charset="0"/>
              </a:rPr>
              <a:t>Arirang Korean Long-Term Care (LTC) was newly licensed on June 1st, 2023, that was taken over previous the Rose of Sharon Korean Long-Term Care. Arirang is a 60-bed not-for-profit Long Term Care Home and offers the Korean community a continuum of care that supports and promotes the Korean Culture. </a:t>
            </a:r>
          </a:p>
          <a:p>
            <a:r>
              <a:rPr lang="en-US" sz="2000" dirty="0">
                <a:solidFill>
                  <a:srgbClr val="2B3922"/>
                </a:solidFill>
                <a:latin typeface="Arial" panose="020B0604020202020204" pitchFamily="34" charset="0"/>
                <a:cs typeface="Arial" panose="020B0604020202020204" pitchFamily="34" charset="0"/>
              </a:rPr>
              <a:t>Our home’s existing services provide an exemplary care experience for elders. Our focus is on the provision of individualized resident centered care that respects, supports and enables residents to be as independent as possible and supports and promotes the Resident’s Bill of Rights.</a:t>
            </a:r>
          </a:p>
          <a:p>
            <a:r>
              <a:rPr lang="en-US" sz="2000" dirty="0">
                <a:solidFill>
                  <a:srgbClr val="2B3922"/>
                </a:solidFill>
                <a:latin typeface="Arial" panose="020B0604020202020204" pitchFamily="34" charset="0"/>
                <a:cs typeface="Arial" panose="020B0604020202020204" pitchFamily="34" charset="0"/>
              </a:rPr>
              <a:t>At Arirang Korean LTC we continue to strive to be a leader in the long-term care field, recognized for high quality care and service and our commitment to working in partnership with Residents and their families. We strive to design and deliver programming that meets the growing and changing needs of residents and the Korean community we serve, and to provide a rewarding and empowering work environment for our staff.</a:t>
            </a:r>
            <a:endParaRPr lang="en-CA" sz="2000" dirty="0">
              <a:solidFill>
                <a:srgbClr val="2B392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0234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68CFC-BD73-27B9-19DD-C6164BEC5C86}"/>
              </a:ext>
            </a:extLst>
          </p:cNvPr>
          <p:cNvSpPr>
            <a:spLocks noGrp="1"/>
          </p:cNvSpPr>
          <p:nvPr>
            <p:ph type="title"/>
          </p:nvPr>
        </p:nvSpPr>
        <p:spPr>
          <a:xfrm>
            <a:off x="114301" y="753229"/>
            <a:ext cx="10610850" cy="1080937"/>
          </a:xfrm>
        </p:spPr>
        <p:txBody>
          <a:bodyPr/>
          <a:lstStyle/>
          <a:p>
            <a:r>
              <a:rPr lang="en-CA" dirty="0">
                <a:solidFill>
                  <a:schemeClr val="bg1">
                    <a:lumMod val="50000"/>
                  </a:schemeClr>
                </a:solidFill>
              </a:rPr>
              <a:t>Quality Improvement Outcomes from 2024-2025</a:t>
            </a:r>
            <a:endParaRPr lang="en-CA" dirty="0"/>
          </a:p>
        </p:txBody>
      </p:sp>
      <p:sp>
        <p:nvSpPr>
          <p:cNvPr id="3" name="Text Placeholder 2">
            <a:extLst>
              <a:ext uri="{FF2B5EF4-FFF2-40B4-BE49-F238E27FC236}">
                <a16:creationId xmlns:a16="http://schemas.microsoft.com/office/drawing/2014/main" id="{0449E034-11CF-B3C7-08B2-8746049BFB96}"/>
              </a:ext>
            </a:extLst>
          </p:cNvPr>
          <p:cNvSpPr>
            <a:spLocks noGrp="1"/>
          </p:cNvSpPr>
          <p:nvPr>
            <p:ph type="body" idx="1"/>
          </p:nvPr>
        </p:nvSpPr>
        <p:spPr/>
        <p:txBody>
          <a:bodyPr/>
          <a:lstStyle/>
          <a:p>
            <a:endParaRPr lang="en-CA" dirty="0"/>
          </a:p>
        </p:txBody>
      </p:sp>
      <p:sp>
        <p:nvSpPr>
          <p:cNvPr id="4" name="Content Placeholder 3">
            <a:extLst>
              <a:ext uri="{FF2B5EF4-FFF2-40B4-BE49-F238E27FC236}">
                <a16:creationId xmlns:a16="http://schemas.microsoft.com/office/drawing/2014/main" id="{5C32E82A-D7AC-D99C-1F9C-BEB0BAF1CE63}"/>
              </a:ext>
            </a:extLst>
          </p:cNvPr>
          <p:cNvSpPr>
            <a:spLocks noGrp="1"/>
          </p:cNvSpPr>
          <p:nvPr>
            <p:ph sz="half" idx="2"/>
          </p:nvPr>
        </p:nvSpPr>
        <p:spPr/>
        <p:txBody>
          <a:bodyPr/>
          <a:lstStyle/>
          <a:p>
            <a:endParaRPr lang="en-CA" dirty="0"/>
          </a:p>
        </p:txBody>
      </p:sp>
      <p:sp>
        <p:nvSpPr>
          <p:cNvPr id="5" name="Text Placeholder 4">
            <a:extLst>
              <a:ext uri="{FF2B5EF4-FFF2-40B4-BE49-F238E27FC236}">
                <a16:creationId xmlns:a16="http://schemas.microsoft.com/office/drawing/2014/main" id="{8E6A377B-435B-C54C-3A17-251B20F4E42A}"/>
              </a:ext>
            </a:extLst>
          </p:cNvPr>
          <p:cNvSpPr>
            <a:spLocks noGrp="1"/>
          </p:cNvSpPr>
          <p:nvPr>
            <p:ph type="body" sz="quarter" idx="3"/>
          </p:nvPr>
        </p:nvSpPr>
        <p:spPr/>
        <p:txBody>
          <a:bodyPr/>
          <a:lstStyle/>
          <a:p>
            <a:endParaRPr lang="en-CA" dirty="0"/>
          </a:p>
        </p:txBody>
      </p:sp>
      <p:sp>
        <p:nvSpPr>
          <p:cNvPr id="6" name="Content Placeholder 5">
            <a:extLst>
              <a:ext uri="{FF2B5EF4-FFF2-40B4-BE49-F238E27FC236}">
                <a16:creationId xmlns:a16="http://schemas.microsoft.com/office/drawing/2014/main" id="{842324B7-4B21-462C-6091-D205263E39EC}"/>
              </a:ext>
            </a:extLst>
          </p:cNvPr>
          <p:cNvSpPr>
            <a:spLocks noGrp="1"/>
          </p:cNvSpPr>
          <p:nvPr>
            <p:ph sz="quarter" idx="4"/>
          </p:nvPr>
        </p:nvSpPr>
        <p:spPr/>
        <p:txBody>
          <a:bodyPr/>
          <a:lstStyle/>
          <a:p>
            <a:endParaRPr lang="en-CA" dirty="0"/>
          </a:p>
        </p:txBody>
      </p:sp>
      <p:graphicFrame>
        <p:nvGraphicFramePr>
          <p:cNvPr id="7" name="Content Placeholder 25">
            <a:extLst>
              <a:ext uri="{FF2B5EF4-FFF2-40B4-BE49-F238E27FC236}">
                <a16:creationId xmlns:a16="http://schemas.microsoft.com/office/drawing/2014/main" id="{42916886-36D5-D1BE-930F-DE5B11CC1718}"/>
              </a:ext>
            </a:extLst>
          </p:cNvPr>
          <p:cNvGraphicFramePr>
            <a:graphicFrameLocks/>
          </p:cNvGraphicFramePr>
          <p:nvPr>
            <p:extLst>
              <p:ext uri="{D42A27DB-BD31-4B8C-83A1-F6EECF244321}">
                <p14:modId xmlns:p14="http://schemas.microsoft.com/office/powerpoint/2010/main" val="3798250170"/>
              </p:ext>
            </p:extLst>
          </p:nvPr>
        </p:nvGraphicFramePr>
        <p:xfrm>
          <a:off x="680318" y="2170946"/>
          <a:ext cx="10244856" cy="2873861"/>
        </p:xfrm>
        <a:graphic>
          <a:graphicData uri="http://schemas.openxmlformats.org/drawingml/2006/table">
            <a:tbl>
              <a:tblPr firstRow="1" firstCol="1" bandRow="1">
                <a:tableStyleId>{5C22544A-7EE6-4342-B048-85BDC9FD1C3A}</a:tableStyleId>
              </a:tblPr>
              <a:tblGrid>
                <a:gridCol w="1549527">
                  <a:extLst>
                    <a:ext uri="{9D8B030D-6E8A-4147-A177-3AD203B41FA5}">
                      <a16:colId xmlns:a16="http://schemas.microsoft.com/office/drawing/2014/main" val="20000"/>
                    </a:ext>
                  </a:extLst>
                </a:gridCol>
                <a:gridCol w="4656114">
                  <a:extLst>
                    <a:ext uri="{9D8B030D-6E8A-4147-A177-3AD203B41FA5}">
                      <a16:colId xmlns:a16="http://schemas.microsoft.com/office/drawing/2014/main" val="20001"/>
                    </a:ext>
                  </a:extLst>
                </a:gridCol>
                <a:gridCol w="1177038">
                  <a:extLst>
                    <a:ext uri="{9D8B030D-6E8A-4147-A177-3AD203B41FA5}">
                      <a16:colId xmlns:a16="http://schemas.microsoft.com/office/drawing/2014/main" val="20002"/>
                    </a:ext>
                  </a:extLst>
                </a:gridCol>
                <a:gridCol w="1353012">
                  <a:extLst>
                    <a:ext uri="{9D8B030D-6E8A-4147-A177-3AD203B41FA5}">
                      <a16:colId xmlns:a16="http://schemas.microsoft.com/office/drawing/2014/main" val="20003"/>
                    </a:ext>
                  </a:extLst>
                </a:gridCol>
                <a:gridCol w="1509165">
                  <a:extLst>
                    <a:ext uri="{9D8B030D-6E8A-4147-A177-3AD203B41FA5}">
                      <a16:colId xmlns:a16="http://schemas.microsoft.com/office/drawing/2014/main" val="20004"/>
                    </a:ext>
                  </a:extLst>
                </a:gridCol>
              </a:tblGrid>
              <a:tr h="906493">
                <a:tc>
                  <a:txBody>
                    <a:bodyPr/>
                    <a:lstStyle/>
                    <a:p>
                      <a:pPr algn="l">
                        <a:lnSpc>
                          <a:spcPct val="107000"/>
                        </a:lnSpc>
                        <a:spcAft>
                          <a:spcPts val="0"/>
                        </a:spcAft>
                      </a:pPr>
                      <a:r>
                        <a:rPr lang="en-CA" sz="1600" dirty="0">
                          <a:effectLst/>
                        </a:rPr>
                        <a:t>Health Topic</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600" dirty="0">
                          <a:effectLst/>
                        </a:rPr>
                        <a:t>Quality Indicator</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endParaRPr lang="en-CA" sz="1200" dirty="0">
                        <a:effectLst/>
                      </a:endParaRPr>
                    </a:p>
                    <a:p>
                      <a:pPr algn="l">
                        <a:lnSpc>
                          <a:spcPct val="107000"/>
                        </a:lnSpc>
                        <a:spcAft>
                          <a:spcPts val="0"/>
                        </a:spcAft>
                      </a:pPr>
                      <a:r>
                        <a:rPr lang="en-CA" sz="1200" dirty="0">
                          <a:effectLst/>
                        </a:rPr>
                        <a:t>Q22024</a:t>
                      </a:r>
                    </a:p>
                    <a:p>
                      <a:pPr algn="l">
                        <a:lnSpc>
                          <a:spcPct val="107000"/>
                        </a:lnSpc>
                        <a:spcAft>
                          <a:spcPts val="0"/>
                        </a:spcAft>
                      </a:pPr>
                      <a:r>
                        <a:rPr lang="en-CA" sz="1200" dirty="0">
                          <a:effectLst/>
                        </a:rPr>
                        <a:t>Home Average</a:t>
                      </a:r>
                      <a:endParaRPr lang="en-CA" sz="1200" dirty="0">
                        <a:effectLst/>
                        <a:latin typeface="Corbel"/>
                        <a:ea typeface="HYPost-Light"/>
                        <a:cs typeface="Times New Roman"/>
                      </a:endParaRPr>
                    </a:p>
                  </a:txBody>
                  <a:tcPr marL="68580" marR="68580" marT="0" marB="0"/>
                </a:tc>
                <a:tc>
                  <a:txBody>
                    <a:bodyPr/>
                    <a:lstStyle/>
                    <a:p>
                      <a:pPr algn="l">
                        <a:lnSpc>
                          <a:spcPct val="107000"/>
                        </a:lnSpc>
                        <a:spcAft>
                          <a:spcPts val="0"/>
                        </a:spcAft>
                      </a:pPr>
                      <a:endParaRPr lang="en-CA" sz="1200" dirty="0">
                        <a:effectLst/>
                      </a:endParaRPr>
                    </a:p>
                    <a:p>
                      <a:pPr algn="l">
                        <a:lnSpc>
                          <a:spcPct val="107000"/>
                        </a:lnSpc>
                        <a:spcAft>
                          <a:spcPts val="0"/>
                        </a:spcAft>
                      </a:pPr>
                      <a:r>
                        <a:rPr lang="en-CA" sz="1200" dirty="0">
                          <a:effectLst/>
                        </a:rPr>
                        <a:t>Q2 2024 Ontario Health, Toronto Central/CIHI</a:t>
                      </a:r>
                      <a:endParaRPr lang="en-CA" sz="12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600" dirty="0">
                          <a:effectLst/>
                        </a:rPr>
                        <a:t>Rating</a:t>
                      </a: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0"/>
                  </a:ext>
                </a:extLst>
              </a:tr>
              <a:tr h="345121">
                <a:tc>
                  <a:txBody>
                    <a:bodyPr/>
                    <a:lstStyle/>
                    <a:p>
                      <a:pPr algn="l">
                        <a:lnSpc>
                          <a:spcPct val="107000"/>
                        </a:lnSpc>
                        <a:spcAft>
                          <a:spcPts val="0"/>
                        </a:spcAft>
                      </a:pPr>
                      <a:r>
                        <a:rPr lang="en-CA" sz="1400" dirty="0">
                          <a:effectLst/>
                          <a:latin typeface="Corbel"/>
                          <a:ea typeface="HYPost-Light"/>
                          <a:cs typeface="Times New Roman"/>
                        </a:rPr>
                        <a:t>ED visit</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400" b="1" dirty="0">
                          <a:solidFill>
                            <a:srgbClr val="2E3722"/>
                          </a:solidFill>
                          <a:effectLst/>
                        </a:rPr>
                        <a:t># of residents visit ED</a:t>
                      </a:r>
                      <a:endParaRPr lang="en-CA" sz="1100" b="1" dirty="0">
                        <a:solidFill>
                          <a:srgbClr val="2E3722"/>
                        </a:solidFill>
                        <a:effectLst/>
                        <a:latin typeface="Corbel"/>
                        <a:ea typeface="HYPost-Light"/>
                        <a:cs typeface="Times New Roman"/>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ea typeface="HYPost-Light"/>
                          <a:cs typeface="Arial" panose="020B0604020202020204" pitchFamily="34" charset="0"/>
                        </a:rPr>
                        <a:t>0</a:t>
                      </a:r>
                    </a:p>
                  </a:txBody>
                  <a:tcPr marL="68580" marR="68580" marT="0" marB="0"/>
                </a:tc>
                <a:tc>
                  <a:txBody>
                    <a:bodyPr/>
                    <a:lstStyle/>
                    <a:p>
                      <a:pPr algn="ctr">
                        <a:lnSpc>
                          <a:spcPct val="107000"/>
                        </a:lnSpc>
                        <a:spcAft>
                          <a:spcPts val="0"/>
                        </a:spcAft>
                      </a:pPr>
                      <a:r>
                        <a:rPr lang="en-CA" sz="1200" b="0" dirty="0">
                          <a:solidFill>
                            <a:srgbClr val="2E3722"/>
                          </a:solidFill>
                          <a:effectLst/>
                          <a:latin typeface="+mn-lt"/>
                          <a:ea typeface="HYPost-Light"/>
                          <a:cs typeface="Arial" panose="020B0604020202020204" pitchFamily="34" charset="0"/>
                        </a:rPr>
                        <a:t>5.4%</a:t>
                      </a:r>
                    </a:p>
                  </a:txBody>
                  <a:tcPr marL="68580" marR="68580" marT="0" marB="0"/>
                </a:tc>
                <a:tc>
                  <a:txBody>
                    <a:bodyPr/>
                    <a:lstStyle/>
                    <a:p>
                      <a:pPr algn="l">
                        <a:lnSpc>
                          <a:spcPct val="107000"/>
                        </a:lnSpc>
                        <a:spcAft>
                          <a:spcPts val="0"/>
                        </a:spcAf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1"/>
                  </a:ext>
                </a:extLst>
              </a:tr>
              <a:tr h="318781">
                <a:tc>
                  <a:txBody>
                    <a:bodyPr/>
                    <a:lstStyle/>
                    <a:p>
                      <a:pPr algn="l">
                        <a:lnSpc>
                          <a:spcPct val="107000"/>
                        </a:lnSpc>
                        <a:spcAft>
                          <a:spcPts val="0"/>
                        </a:spcAft>
                      </a:pPr>
                      <a:r>
                        <a:rPr lang="en-CA" sz="1400" dirty="0">
                          <a:effectLst/>
                        </a:rPr>
                        <a:t>Falls</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400" b="1" dirty="0">
                          <a:solidFill>
                            <a:srgbClr val="2E3722"/>
                          </a:solidFill>
                          <a:effectLst/>
                        </a:rPr>
                        <a:t>% of residents who had a recent fall</a:t>
                      </a:r>
                      <a:endParaRPr lang="en-CA" sz="1100" b="1" dirty="0">
                        <a:solidFill>
                          <a:srgbClr val="2E3722"/>
                        </a:solidFill>
                        <a:effectLst/>
                        <a:latin typeface="Corbel"/>
                        <a:ea typeface="HYPost-Light"/>
                        <a:cs typeface="Times New Roman"/>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11.3%</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16.5%</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l">
                        <a:lnSpc>
                          <a:spcPct val="107000"/>
                        </a:lnSpc>
                        <a:spcAft>
                          <a:spcPts val="0"/>
                        </a:spcAft>
                        <a:tabLst>
                          <a:tab pos="468630" algn="ctr"/>
                        </a:tabLs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2"/>
                  </a:ext>
                </a:extLst>
              </a:tr>
              <a:tr h="377505">
                <a:tc>
                  <a:txBody>
                    <a:bodyPr/>
                    <a:lstStyle/>
                    <a:p>
                      <a:pPr algn="l">
                        <a:lnSpc>
                          <a:spcPct val="107000"/>
                        </a:lnSpc>
                        <a:spcAft>
                          <a:spcPts val="0"/>
                        </a:spcAft>
                      </a:pPr>
                      <a:r>
                        <a:rPr lang="en-CA" sz="1400" dirty="0">
                          <a:effectLst/>
                        </a:rPr>
                        <a:t>Restraints</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400" b="1" dirty="0">
                          <a:solidFill>
                            <a:srgbClr val="2E3722"/>
                          </a:solidFill>
                          <a:effectLst/>
                        </a:rPr>
                        <a:t>% of residents in daily restraints</a:t>
                      </a:r>
                      <a:endParaRPr lang="en-CA" sz="1100" b="1" dirty="0">
                        <a:solidFill>
                          <a:srgbClr val="2E3722"/>
                        </a:solidFill>
                        <a:effectLst/>
                        <a:latin typeface="Corbel"/>
                        <a:ea typeface="HYPost-Light"/>
                        <a:cs typeface="Times New Roman"/>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0%</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1.6%</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l">
                        <a:lnSpc>
                          <a:spcPct val="107000"/>
                        </a:lnSpc>
                        <a:spcAft>
                          <a:spcPts val="0"/>
                        </a:spcAf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3"/>
                  </a:ext>
                </a:extLst>
              </a:tr>
              <a:tr h="310392">
                <a:tc>
                  <a:txBody>
                    <a:bodyPr/>
                    <a:lstStyle/>
                    <a:p>
                      <a:pPr algn="l">
                        <a:lnSpc>
                          <a:spcPct val="107000"/>
                        </a:lnSpc>
                        <a:spcAft>
                          <a:spcPts val="0"/>
                        </a:spcAft>
                      </a:pPr>
                      <a:r>
                        <a:rPr lang="en-CA" sz="1400" dirty="0">
                          <a:effectLst/>
                        </a:rPr>
                        <a:t>Pressure Ulcers</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400" b="1" dirty="0">
                          <a:solidFill>
                            <a:srgbClr val="2E3722"/>
                          </a:solidFill>
                          <a:effectLst/>
                        </a:rPr>
                        <a:t>% of residents with worsening pressure ulcer</a:t>
                      </a:r>
                      <a:endParaRPr lang="en-CA" sz="1100" b="1" dirty="0">
                        <a:solidFill>
                          <a:srgbClr val="2E3722"/>
                        </a:solidFill>
                        <a:effectLst/>
                        <a:latin typeface="Corbel"/>
                        <a:ea typeface="HYPost-Light"/>
                        <a:cs typeface="Times New Roman"/>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0.3%</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4.3%</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l">
                        <a:lnSpc>
                          <a:spcPct val="107000"/>
                        </a:lnSpc>
                        <a:spcAft>
                          <a:spcPts val="0"/>
                        </a:spcAf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4"/>
                  </a:ext>
                </a:extLst>
              </a:tr>
              <a:tr h="327171">
                <a:tc>
                  <a:txBody>
                    <a:bodyPr/>
                    <a:lstStyle/>
                    <a:p>
                      <a:pPr algn="l">
                        <a:lnSpc>
                          <a:spcPct val="107000"/>
                        </a:lnSpc>
                        <a:spcAft>
                          <a:spcPts val="0"/>
                        </a:spcAft>
                      </a:pPr>
                      <a:r>
                        <a:rPr lang="en-CA" sz="1400" dirty="0">
                          <a:effectLst/>
                        </a:rPr>
                        <a:t>Antipsychotic </a:t>
                      </a:r>
                      <a:endParaRPr lang="en-CA" sz="1100" dirty="0">
                        <a:effectLst/>
                        <a:latin typeface="Corbel"/>
                        <a:ea typeface="HYPost-Light"/>
                        <a:cs typeface="Times New Roman"/>
                      </a:endParaRPr>
                    </a:p>
                  </a:txBody>
                  <a:tcPr marL="68580" marR="68580" marT="0" marB="0"/>
                </a:tc>
                <a:tc>
                  <a:txBody>
                    <a:bodyPr/>
                    <a:lstStyle/>
                    <a:p>
                      <a:pPr algn="l">
                        <a:lnSpc>
                          <a:spcPct val="107000"/>
                        </a:lnSpc>
                        <a:spcAft>
                          <a:spcPts val="0"/>
                        </a:spcAft>
                      </a:pPr>
                      <a:r>
                        <a:rPr lang="en-CA" sz="1400" b="1" dirty="0">
                          <a:solidFill>
                            <a:srgbClr val="2E3722"/>
                          </a:solidFill>
                          <a:effectLst/>
                        </a:rPr>
                        <a:t>% of residents taking antipsychotic without a diagnosis</a:t>
                      </a:r>
                      <a:endParaRPr lang="en-CA" sz="1100" b="1" dirty="0">
                        <a:solidFill>
                          <a:srgbClr val="2E3722"/>
                        </a:solidFill>
                        <a:effectLst/>
                        <a:latin typeface="Corbel"/>
                        <a:ea typeface="HYPost-Light"/>
                        <a:cs typeface="Times New Roman"/>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10.9%</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ctr">
                        <a:lnSpc>
                          <a:spcPct val="107000"/>
                        </a:lnSpc>
                        <a:spcAft>
                          <a:spcPts val="0"/>
                        </a:spcAft>
                      </a:pPr>
                      <a:r>
                        <a:rPr lang="en-CA" sz="1200" b="0" dirty="0">
                          <a:solidFill>
                            <a:srgbClr val="2E3722"/>
                          </a:solidFill>
                          <a:effectLst/>
                          <a:latin typeface="+mn-lt"/>
                          <a:cs typeface="Arial" panose="020B0604020202020204" pitchFamily="34" charset="0"/>
                        </a:rPr>
                        <a:t>20.1%</a:t>
                      </a:r>
                      <a:endParaRPr lang="en-CA" sz="1200" b="0" dirty="0">
                        <a:solidFill>
                          <a:srgbClr val="2E3722"/>
                        </a:solidFill>
                        <a:effectLst/>
                        <a:latin typeface="+mn-lt"/>
                        <a:ea typeface="HYPost-Light"/>
                        <a:cs typeface="Arial" panose="020B0604020202020204" pitchFamily="34" charset="0"/>
                      </a:endParaRPr>
                    </a:p>
                  </a:txBody>
                  <a:tcPr marL="68580" marR="68580" marT="0" marB="0"/>
                </a:tc>
                <a:tc>
                  <a:txBody>
                    <a:bodyPr/>
                    <a:lstStyle/>
                    <a:p>
                      <a:pPr algn="l">
                        <a:lnSpc>
                          <a:spcPct val="107000"/>
                        </a:lnSpc>
                        <a:spcAft>
                          <a:spcPts val="0"/>
                        </a:spcAft>
                      </a:pPr>
                      <a:endParaRPr lang="en-CA" sz="1100" dirty="0">
                        <a:effectLst/>
                      </a:endParaRPr>
                    </a:p>
                    <a:p>
                      <a:pPr algn="ctr">
                        <a:lnSpc>
                          <a:spcPct val="107000"/>
                        </a:lnSpc>
                        <a:spcAft>
                          <a:spcPts val="800"/>
                        </a:spcAft>
                      </a:pPr>
                      <a:r>
                        <a:rPr lang="en-CA" sz="1100" dirty="0">
                          <a:effectLst/>
                        </a:rPr>
                        <a:t> </a:t>
                      </a: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5"/>
                  </a:ext>
                </a:extLst>
              </a:tr>
              <a:tr h="0">
                <a:tc gridSpan="5">
                  <a:txBody>
                    <a:bodyPr/>
                    <a:lstStyle/>
                    <a:p>
                      <a:pPr algn="l">
                        <a:lnSpc>
                          <a:spcPct val="107000"/>
                        </a:lnSpc>
                        <a:spcAft>
                          <a:spcPts val="0"/>
                        </a:spcAft>
                      </a:pPr>
                      <a:r>
                        <a:rPr lang="en-CA" sz="1100" dirty="0">
                          <a:effectLst/>
                        </a:rPr>
                        <a:t> </a:t>
                      </a:r>
                      <a:endParaRPr lang="en-CA" sz="1100" dirty="0">
                        <a:effectLst/>
                        <a:latin typeface="Corbel"/>
                        <a:ea typeface="HYPost-Light"/>
                        <a:cs typeface="Times New Roman"/>
                      </a:endParaRPr>
                    </a:p>
                  </a:txBody>
                  <a:tcPr marL="68580" marR="68580" marT="0" marB="0"/>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0006"/>
                  </a:ext>
                </a:extLst>
              </a:tr>
            </a:tbl>
          </a:graphicData>
        </a:graphic>
      </p:graphicFrame>
      <p:sp>
        <p:nvSpPr>
          <p:cNvPr id="8" name="5-Point Star 26">
            <a:extLst>
              <a:ext uri="{FF2B5EF4-FFF2-40B4-BE49-F238E27FC236}">
                <a16:creationId xmlns:a16="http://schemas.microsoft.com/office/drawing/2014/main" id="{46A74E6B-28BC-F246-7C4A-8D1CF4836BFC}"/>
              </a:ext>
            </a:extLst>
          </p:cNvPr>
          <p:cNvSpPr>
            <a:spLocks/>
          </p:cNvSpPr>
          <p:nvPr/>
        </p:nvSpPr>
        <p:spPr>
          <a:xfrm>
            <a:off x="10023187" y="3787976"/>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9" name="5-Point Star 27">
            <a:extLst>
              <a:ext uri="{FF2B5EF4-FFF2-40B4-BE49-F238E27FC236}">
                <a16:creationId xmlns:a16="http://schemas.microsoft.com/office/drawing/2014/main" id="{8BA0FC82-A645-4653-90D1-8DB2F619F386}"/>
              </a:ext>
            </a:extLst>
          </p:cNvPr>
          <p:cNvSpPr>
            <a:spLocks/>
          </p:cNvSpPr>
          <p:nvPr/>
        </p:nvSpPr>
        <p:spPr>
          <a:xfrm>
            <a:off x="10363352" y="3812164"/>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0" name="5-Point Star 28">
            <a:extLst>
              <a:ext uri="{FF2B5EF4-FFF2-40B4-BE49-F238E27FC236}">
                <a16:creationId xmlns:a16="http://schemas.microsoft.com/office/drawing/2014/main" id="{FA71DCF5-6055-1242-6AE0-0D7C0A6CC53E}"/>
              </a:ext>
            </a:extLst>
          </p:cNvPr>
          <p:cNvSpPr>
            <a:spLocks/>
          </p:cNvSpPr>
          <p:nvPr/>
        </p:nvSpPr>
        <p:spPr>
          <a:xfrm>
            <a:off x="9626271" y="3802286"/>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1" name="5-Point Star 29">
            <a:extLst>
              <a:ext uri="{FF2B5EF4-FFF2-40B4-BE49-F238E27FC236}">
                <a16:creationId xmlns:a16="http://schemas.microsoft.com/office/drawing/2014/main" id="{26D40C15-F47D-FDB2-0FFA-DD3967B75C8F}"/>
              </a:ext>
            </a:extLst>
          </p:cNvPr>
          <p:cNvSpPr>
            <a:spLocks/>
          </p:cNvSpPr>
          <p:nvPr/>
        </p:nvSpPr>
        <p:spPr>
          <a:xfrm>
            <a:off x="9994117" y="4136441"/>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2" name="5-Point Star 30">
            <a:extLst>
              <a:ext uri="{FF2B5EF4-FFF2-40B4-BE49-F238E27FC236}">
                <a16:creationId xmlns:a16="http://schemas.microsoft.com/office/drawing/2014/main" id="{257B053C-221F-B539-616F-7A76C1538A5D}"/>
              </a:ext>
            </a:extLst>
          </p:cNvPr>
          <p:cNvSpPr>
            <a:spLocks/>
          </p:cNvSpPr>
          <p:nvPr/>
        </p:nvSpPr>
        <p:spPr>
          <a:xfrm>
            <a:off x="10354232" y="4152004"/>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5" name="5-Point Star 33">
            <a:extLst>
              <a:ext uri="{FF2B5EF4-FFF2-40B4-BE49-F238E27FC236}">
                <a16:creationId xmlns:a16="http://schemas.microsoft.com/office/drawing/2014/main" id="{9D5BEE77-6061-027D-BB65-40068ADC2E1D}"/>
              </a:ext>
            </a:extLst>
          </p:cNvPr>
          <p:cNvSpPr>
            <a:spLocks/>
          </p:cNvSpPr>
          <p:nvPr/>
        </p:nvSpPr>
        <p:spPr>
          <a:xfrm>
            <a:off x="9978533" y="3449735"/>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6" name="5-Point Star 34">
            <a:extLst>
              <a:ext uri="{FF2B5EF4-FFF2-40B4-BE49-F238E27FC236}">
                <a16:creationId xmlns:a16="http://schemas.microsoft.com/office/drawing/2014/main" id="{30282F35-B4A3-6F1F-618A-A9BD1CAB6930}"/>
              </a:ext>
            </a:extLst>
          </p:cNvPr>
          <p:cNvSpPr>
            <a:spLocks/>
          </p:cNvSpPr>
          <p:nvPr/>
        </p:nvSpPr>
        <p:spPr>
          <a:xfrm>
            <a:off x="9626271" y="3430107"/>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7" name="5-Point Star 35">
            <a:extLst>
              <a:ext uri="{FF2B5EF4-FFF2-40B4-BE49-F238E27FC236}">
                <a16:creationId xmlns:a16="http://schemas.microsoft.com/office/drawing/2014/main" id="{F40404FE-F2FD-E667-75E5-1C49CF4098F6}"/>
              </a:ext>
            </a:extLst>
          </p:cNvPr>
          <p:cNvSpPr>
            <a:spLocks/>
          </p:cNvSpPr>
          <p:nvPr/>
        </p:nvSpPr>
        <p:spPr>
          <a:xfrm>
            <a:off x="10354232" y="4549864"/>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8" name="5-Point Star 36">
            <a:extLst>
              <a:ext uri="{FF2B5EF4-FFF2-40B4-BE49-F238E27FC236}">
                <a16:creationId xmlns:a16="http://schemas.microsoft.com/office/drawing/2014/main" id="{8041D820-834F-1913-C8C9-A1BFD58D903B}"/>
              </a:ext>
            </a:extLst>
          </p:cNvPr>
          <p:cNvSpPr>
            <a:spLocks/>
          </p:cNvSpPr>
          <p:nvPr/>
        </p:nvSpPr>
        <p:spPr>
          <a:xfrm>
            <a:off x="9994117" y="4582131"/>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19" name="5-Point Star 37">
            <a:extLst>
              <a:ext uri="{FF2B5EF4-FFF2-40B4-BE49-F238E27FC236}">
                <a16:creationId xmlns:a16="http://schemas.microsoft.com/office/drawing/2014/main" id="{C1DCE864-BA1C-831D-860B-F1DCB99F5232}"/>
              </a:ext>
            </a:extLst>
          </p:cNvPr>
          <p:cNvSpPr>
            <a:spLocks/>
          </p:cNvSpPr>
          <p:nvPr/>
        </p:nvSpPr>
        <p:spPr>
          <a:xfrm>
            <a:off x="9626271" y="4584207"/>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0" name="5-Point Star 38">
            <a:extLst>
              <a:ext uri="{FF2B5EF4-FFF2-40B4-BE49-F238E27FC236}">
                <a16:creationId xmlns:a16="http://schemas.microsoft.com/office/drawing/2014/main" id="{F622A194-61E4-92D6-A011-2AEEADAC48A8}"/>
              </a:ext>
            </a:extLst>
          </p:cNvPr>
          <p:cNvSpPr>
            <a:spLocks/>
          </p:cNvSpPr>
          <p:nvPr/>
        </p:nvSpPr>
        <p:spPr>
          <a:xfrm>
            <a:off x="9976141" y="3122478"/>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1" name="5-Point Star 39">
            <a:extLst>
              <a:ext uri="{FF2B5EF4-FFF2-40B4-BE49-F238E27FC236}">
                <a16:creationId xmlns:a16="http://schemas.microsoft.com/office/drawing/2014/main" id="{2E345E4B-A5C5-1E22-2FF2-9A2B6103B31A}"/>
              </a:ext>
            </a:extLst>
          </p:cNvPr>
          <p:cNvSpPr>
            <a:spLocks/>
          </p:cNvSpPr>
          <p:nvPr/>
        </p:nvSpPr>
        <p:spPr>
          <a:xfrm>
            <a:off x="10303840" y="3122478"/>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graphicFrame>
        <p:nvGraphicFramePr>
          <p:cNvPr id="23" name="Table 22">
            <a:extLst>
              <a:ext uri="{FF2B5EF4-FFF2-40B4-BE49-F238E27FC236}">
                <a16:creationId xmlns:a16="http://schemas.microsoft.com/office/drawing/2014/main" id="{86DC85E6-C8B0-6AC0-7A4C-FC1B45A925A8}"/>
              </a:ext>
            </a:extLst>
          </p:cNvPr>
          <p:cNvGraphicFramePr>
            <a:graphicFrameLocks noGrp="1"/>
          </p:cNvGraphicFramePr>
          <p:nvPr>
            <p:extLst>
              <p:ext uri="{D42A27DB-BD31-4B8C-83A1-F6EECF244321}">
                <p14:modId xmlns:p14="http://schemas.microsoft.com/office/powerpoint/2010/main" val="3242449357"/>
              </p:ext>
            </p:extLst>
          </p:nvPr>
        </p:nvGraphicFramePr>
        <p:xfrm>
          <a:off x="697727" y="5327634"/>
          <a:ext cx="10244854" cy="1258664"/>
        </p:xfrm>
        <a:graphic>
          <a:graphicData uri="http://schemas.openxmlformats.org/drawingml/2006/table">
            <a:tbl>
              <a:tblPr firstRow="1" firstCol="1" bandRow="1">
                <a:tableStyleId>{5C22544A-7EE6-4342-B048-85BDC9FD1C3A}</a:tableStyleId>
              </a:tblPr>
              <a:tblGrid>
                <a:gridCol w="7180045">
                  <a:extLst>
                    <a:ext uri="{9D8B030D-6E8A-4147-A177-3AD203B41FA5}">
                      <a16:colId xmlns:a16="http://schemas.microsoft.com/office/drawing/2014/main" val="20000"/>
                    </a:ext>
                  </a:extLst>
                </a:gridCol>
                <a:gridCol w="3064809">
                  <a:extLst>
                    <a:ext uri="{9D8B030D-6E8A-4147-A177-3AD203B41FA5}">
                      <a16:colId xmlns:a16="http://schemas.microsoft.com/office/drawing/2014/main" val="20001"/>
                    </a:ext>
                  </a:extLst>
                </a:gridCol>
              </a:tblGrid>
              <a:tr h="463049">
                <a:tc>
                  <a:txBody>
                    <a:bodyPr/>
                    <a:lstStyle/>
                    <a:p>
                      <a:pPr algn="l">
                        <a:lnSpc>
                          <a:spcPct val="107000"/>
                        </a:lnSpc>
                        <a:spcAft>
                          <a:spcPts val="0"/>
                        </a:spcAft>
                      </a:pPr>
                      <a:r>
                        <a:rPr lang="en-CA" sz="1400" dirty="0">
                          <a:effectLst/>
                        </a:rPr>
                        <a:t>Outcomes are better than provincial average</a:t>
                      </a:r>
                      <a:endParaRPr lang="en-CA" sz="1400" dirty="0">
                        <a:effectLst/>
                        <a:latin typeface="Corbel"/>
                        <a:ea typeface="HYPost-Light"/>
                        <a:cs typeface="Times New Roman"/>
                      </a:endParaRPr>
                    </a:p>
                  </a:txBody>
                  <a:tcPr marL="68580" marR="68580" marT="0" marB="0"/>
                </a:tc>
                <a:tc>
                  <a:txBody>
                    <a:bodyPr/>
                    <a:lstStyle/>
                    <a:p>
                      <a:pPr algn="l">
                        <a:lnSpc>
                          <a:spcPct val="107000"/>
                        </a:lnSpc>
                        <a:spcAft>
                          <a:spcPts val="0"/>
                        </a:spcAft>
                      </a:pPr>
                      <a:endParaRPr lang="en-CA" sz="1100" dirty="0">
                        <a:effectLst/>
                      </a:endParaRPr>
                    </a:p>
                    <a:p>
                      <a:pPr algn="l">
                        <a:lnSpc>
                          <a:spcPct val="107000"/>
                        </a:lnSpc>
                        <a:spcAft>
                          <a:spcPts val="0"/>
                        </a:spcAft>
                      </a:pPr>
                      <a:r>
                        <a:rPr lang="en-CA" sz="1100" dirty="0">
                          <a:effectLst/>
                        </a:rPr>
                        <a:t> </a:t>
                      </a: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0"/>
                  </a:ext>
                </a:extLst>
              </a:tr>
              <a:tr h="479656">
                <a:tc>
                  <a:txBody>
                    <a:bodyPr/>
                    <a:lstStyle/>
                    <a:p>
                      <a:pPr algn="l">
                        <a:lnSpc>
                          <a:spcPct val="107000"/>
                        </a:lnSpc>
                        <a:spcAft>
                          <a:spcPts val="0"/>
                        </a:spcAft>
                      </a:pPr>
                      <a:r>
                        <a:rPr lang="en-CA" sz="1400" dirty="0">
                          <a:effectLst/>
                        </a:rPr>
                        <a:t>Outcomes are approaching provincial average (within .5 of target)</a:t>
                      </a:r>
                      <a:endParaRPr lang="en-CA" sz="1400" dirty="0">
                        <a:effectLst/>
                        <a:latin typeface="Corbel"/>
                        <a:ea typeface="HYPost-Light"/>
                        <a:cs typeface="Times New Roman"/>
                      </a:endParaRPr>
                    </a:p>
                  </a:txBody>
                  <a:tcPr marL="68580" marR="68580" marT="0" marB="0"/>
                </a:tc>
                <a:tc>
                  <a:txBody>
                    <a:bodyPr/>
                    <a:lstStyle/>
                    <a:p>
                      <a:pPr algn="l">
                        <a:lnSpc>
                          <a:spcPct val="107000"/>
                        </a:lnSpc>
                        <a:spcAft>
                          <a:spcPts val="0"/>
                        </a:spcAf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1"/>
                  </a:ext>
                </a:extLst>
              </a:tr>
              <a:tr h="315959">
                <a:tc>
                  <a:txBody>
                    <a:bodyPr/>
                    <a:lstStyle/>
                    <a:p>
                      <a:pPr algn="l">
                        <a:lnSpc>
                          <a:spcPct val="107000"/>
                        </a:lnSpc>
                        <a:spcAft>
                          <a:spcPts val="0"/>
                        </a:spcAft>
                      </a:pPr>
                      <a:r>
                        <a:rPr lang="en-CA" sz="1400" dirty="0">
                          <a:effectLst/>
                        </a:rPr>
                        <a:t>Outcomes are under review for quality improvement action</a:t>
                      </a:r>
                      <a:endParaRPr lang="en-CA" sz="1400" dirty="0">
                        <a:effectLst/>
                        <a:latin typeface="Corbel"/>
                        <a:ea typeface="HYPost-Light"/>
                        <a:cs typeface="Times New Roman"/>
                      </a:endParaRPr>
                    </a:p>
                  </a:txBody>
                  <a:tcPr marL="68580" marR="68580" marT="0" marB="0"/>
                </a:tc>
                <a:tc>
                  <a:txBody>
                    <a:bodyPr/>
                    <a:lstStyle/>
                    <a:p>
                      <a:pPr algn="l">
                        <a:lnSpc>
                          <a:spcPct val="107000"/>
                        </a:lnSpc>
                        <a:spcAft>
                          <a:spcPts val="0"/>
                        </a:spcAft>
                      </a:pPr>
                      <a:endParaRPr lang="en-CA" sz="1100" dirty="0">
                        <a:effectLst/>
                        <a:latin typeface="Corbel"/>
                        <a:ea typeface="HYPost-Light"/>
                        <a:cs typeface="Times New Roman"/>
                      </a:endParaRPr>
                    </a:p>
                  </a:txBody>
                  <a:tcPr marL="68580" marR="68580" marT="0" marB="0"/>
                </a:tc>
                <a:extLst>
                  <a:ext uri="{0D108BD9-81ED-4DB2-BD59-A6C34878D82A}">
                    <a16:rowId xmlns:a16="http://schemas.microsoft.com/office/drawing/2014/main" val="10002"/>
                  </a:ext>
                </a:extLst>
              </a:tr>
            </a:tbl>
          </a:graphicData>
        </a:graphic>
      </p:graphicFrame>
      <p:sp>
        <p:nvSpPr>
          <p:cNvPr id="25" name="5-Point Star 43">
            <a:extLst>
              <a:ext uri="{FF2B5EF4-FFF2-40B4-BE49-F238E27FC236}">
                <a16:creationId xmlns:a16="http://schemas.microsoft.com/office/drawing/2014/main" id="{2405E3D3-FD90-0CD9-0E31-9C4E4C7CBE4E}"/>
              </a:ext>
            </a:extLst>
          </p:cNvPr>
          <p:cNvSpPr>
            <a:spLocks/>
          </p:cNvSpPr>
          <p:nvPr/>
        </p:nvSpPr>
        <p:spPr>
          <a:xfrm>
            <a:off x="8449348" y="5404772"/>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6" name="5-Point Star 44">
            <a:extLst>
              <a:ext uri="{FF2B5EF4-FFF2-40B4-BE49-F238E27FC236}">
                <a16:creationId xmlns:a16="http://schemas.microsoft.com/office/drawing/2014/main" id="{05D62586-C9AC-9044-9557-1C8B3C7974FB}"/>
              </a:ext>
            </a:extLst>
          </p:cNvPr>
          <p:cNvSpPr>
            <a:spLocks/>
          </p:cNvSpPr>
          <p:nvPr/>
        </p:nvSpPr>
        <p:spPr>
          <a:xfrm>
            <a:off x="9826628" y="5404772"/>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7" name="5-Point Star 45">
            <a:extLst>
              <a:ext uri="{FF2B5EF4-FFF2-40B4-BE49-F238E27FC236}">
                <a16:creationId xmlns:a16="http://schemas.microsoft.com/office/drawing/2014/main" id="{7E28BD0A-9F7B-079E-9B67-C47D0EB673B4}"/>
              </a:ext>
            </a:extLst>
          </p:cNvPr>
          <p:cNvSpPr>
            <a:spLocks/>
          </p:cNvSpPr>
          <p:nvPr/>
        </p:nvSpPr>
        <p:spPr>
          <a:xfrm>
            <a:off x="9148739" y="5903869"/>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8" name="5-Point Star 46">
            <a:extLst>
              <a:ext uri="{FF2B5EF4-FFF2-40B4-BE49-F238E27FC236}">
                <a16:creationId xmlns:a16="http://schemas.microsoft.com/office/drawing/2014/main" id="{F493D6AC-3866-319F-6F88-7DF16F10078E}"/>
              </a:ext>
            </a:extLst>
          </p:cNvPr>
          <p:cNvSpPr>
            <a:spLocks/>
          </p:cNvSpPr>
          <p:nvPr/>
        </p:nvSpPr>
        <p:spPr>
          <a:xfrm>
            <a:off x="9820569" y="5902240"/>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29" name="5-Point Star 47">
            <a:extLst>
              <a:ext uri="{FF2B5EF4-FFF2-40B4-BE49-F238E27FC236}">
                <a16:creationId xmlns:a16="http://schemas.microsoft.com/office/drawing/2014/main" id="{EA0BEAF2-C860-4EDE-07EE-53322CF3F7D7}"/>
              </a:ext>
            </a:extLst>
          </p:cNvPr>
          <p:cNvSpPr>
            <a:spLocks/>
          </p:cNvSpPr>
          <p:nvPr/>
        </p:nvSpPr>
        <p:spPr>
          <a:xfrm>
            <a:off x="9826628" y="6382643"/>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30" name="5-Point Star 40">
            <a:extLst>
              <a:ext uri="{FF2B5EF4-FFF2-40B4-BE49-F238E27FC236}">
                <a16:creationId xmlns:a16="http://schemas.microsoft.com/office/drawing/2014/main" id="{CA46BDBE-5080-1C40-F589-4732092EEE20}"/>
              </a:ext>
            </a:extLst>
          </p:cNvPr>
          <p:cNvSpPr>
            <a:spLocks/>
          </p:cNvSpPr>
          <p:nvPr/>
        </p:nvSpPr>
        <p:spPr>
          <a:xfrm>
            <a:off x="9643470" y="3110903"/>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dirty="0">
                <a:effectLst/>
                <a:latin typeface="Corbel"/>
                <a:ea typeface="HYPost-Light"/>
                <a:cs typeface="Times New Roman"/>
              </a:rPr>
              <a:t> </a:t>
            </a:r>
          </a:p>
        </p:txBody>
      </p:sp>
      <p:sp>
        <p:nvSpPr>
          <p:cNvPr id="31" name="5-Point Star 39">
            <a:extLst>
              <a:ext uri="{FF2B5EF4-FFF2-40B4-BE49-F238E27FC236}">
                <a16:creationId xmlns:a16="http://schemas.microsoft.com/office/drawing/2014/main" id="{AEDF7D87-150F-40E8-2BE3-058C1F1E84BB}"/>
              </a:ext>
            </a:extLst>
          </p:cNvPr>
          <p:cNvSpPr>
            <a:spLocks/>
          </p:cNvSpPr>
          <p:nvPr/>
        </p:nvSpPr>
        <p:spPr>
          <a:xfrm>
            <a:off x="10325857" y="3449954"/>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32" name="5-Point Star 34">
            <a:extLst>
              <a:ext uri="{FF2B5EF4-FFF2-40B4-BE49-F238E27FC236}">
                <a16:creationId xmlns:a16="http://schemas.microsoft.com/office/drawing/2014/main" id="{9B04D180-7C2F-326D-AB50-F006150BD6F6}"/>
              </a:ext>
            </a:extLst>
          </p:cNvPr>
          <p:cNvSpPr>
            <a:spLocks/>
          </p:cNvSpPr>
          <p:nvPr/>
        </p:nvSpPr>
        <p:spPr>
          <a:xfrm>
            <a:off x="9626271" y="4158642"/>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
        <p:nvSpPr>
          <p:cNvPr id="33" name="5-Point Star 44">
            <a:extLst>
              <a:ext uri="{FF2B5EF4-FFF2-40B4-BE49-F238E27FC236}">
                <a16:creationId xmlns:a16="http://schemas.microsoft.com/office/drawing/2014/main" id="{F048B982-499C-6078-EFAD-690F8B05ACC9}"/>
              </a:ext>
            </a:extLst>
          </p:cNvPr>
          <p:cNvSpPr>
            <a:spLocks/>
          </p:cNvSpPr>
          <p:nvPr/>
        </p:nvSpPr>
        <p:spPr>
          <a:xfrm>
            <a:off x="9148739" y="5430582"/>
            <a:ext cx="152400" cy="171450"/>
          </a:xfrm>
          <a:prstGeom prst="star5">
            <a:avLst/>
          </a:prstGeom>
          <a:solidFill>
            <a:srgbClr val="0F6FC6"/>
          </a:solidFill>
          <a:ln w="25400" cap="flat" cmpd="sng" algn="ctr">
            <a:solidFill>
              <a:srgbClr val="FFC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dirty="0"/>
          </a:p>
        </p:txBody>
      </p:sp>
    </p:spTree>
    <p:extLst>
      <p:ext uri="{BB962C8B-B14F-4D97-AF65-F5344CB8AC3E}">
        <p14:creationId xmlns:p14="http://schemas.microsoft.com/office/powerpoint/2010/main" val="1357593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50127-F85A-88D3-ACDA-14E1043190D4}"/>
              </a:ext>
            </a:extLst>
          </p:cNvPr>
          <p:cNvSpPr>
            <a:spLocks noGrp="1"/>
          </p:cNvSpPr>
          <p:nvPr>
            <p:ph type="title"/>
          </p:nvPr>
        </p:nvSpPr>
        <p:spPr/>
        <p:txBody>
          <a:bodyPr/>
          <a:lstStyle/>
          <a:p>
            <a:r>
              <a:rPr lang="en-CA" dirty="0">
                <a:solidFill>
                  <a:schemeClr val="bg1">
                    <a:lumMod val="50000"/>
                  </a:schemeClr>
                </a:solidFill>
              </a:rPr>
              <a:t>Quality Improvement Outcomes from 2024-25</a:t>
            </a:r>
            <a:endParaRPr lang="en-CA" dirty="0"/>
          </a:p>
        </p:txBody>
      </p:sp>
      <p:sp>
        <p:nvSpPr>
          <p:cNvPr id="3" name="Text Placeholder 2">
            <a:extLst>
              <a:ext uri="{FF2B5EF4-FFF2-40B4-BE49-F238E27FC236}">
                <a16:creationId xmlns:a16="http://schemas.microsoft.com/office/drawing/2014/main" id="{A7F92B7E-474C-0C33-5A34-226255DCE03A}"/>
              </a:ext>
            </a:extLst>
          </p:cNvPr>
          <p:cNvSpPr>
            <a:spLocks noGrp="1"/>
          </p:cNvSpPr>
          <p:nvPr>
            <p:ph type="body" idx="1"/>
          </p:nvPr>
        </p:nvSpPr>
        <p:spPr/>
        <p:txBody>
          <a:bodyPr/>
          <a:lstStyle/>
          <a:p>
            <a:endParaRPr lang="en-CA" dirty="0"/>
          </a:p>
        </p:txBody>
      </p:sp>
      <p:sp>
        <p:nvSpPr>
          <p:cNvPr id="4" name="Content Placeholder 3">
            <a:extLst>
              <a:ext uri="{FF2B5EF4-FFF2-40B4-BE49-F238E27FC236}">
                <a16:creationId xmlns:a16="http://schemas.microsoft.com/office/drawing/2014/main" id="{876CCC4A-660B-FE75-D5BC-F6D516DFE550}"/>
              </a:ext>
            </a:extLst>
          </p:cNvPr>
          <p:cNvSpPr>
            <a:spLocks noGrp="1"/>
          </p:cNvSpPr>
          <p:nvPr>
            <p:ph sz="half" idx="2"/>
          </p:nvPr>
        </p:nvSpPr>
        <p:spPr>
          <a:xfrm>
            <a:off x="828675" y="5648594"/>
            <a:ext cx="10591800" cy="1209406"/>
          </a:xfrm>
        </p:spPr>
        <p:txBody>
          <a:bodyPr>
            <a:normAutofit fontScale="92500" lnSpcReduction="10000"/>
          </a:bodyPr>
          <a:lstStyle/>
          <a:p>
            <a:pPr marL="0" indent="0">
              <a:lnSpc>
                <a:spcPct val="107000"/>
              </a:lnSpc>
              <a:spcAft>
                <a:spcPts val="800"/>
              </a:spcAft>
              <a:buNone/>
            </a:pPr>
            <a:r>
              <a:rPr lang="en-CA" b="1" dirty="0">
                <a:solidFill>
                  <a:srgbClr val="2E3722"/>
                </a:solidFill>
                <a:effectLst/>
                <a:latin typeface="+mj-lt"/>
                <a:ea typeface="HYPost-Light"/>
                <a:cs typeface="Arial" panose="020B0604020202020204" pitchFamily="34" charset="0"/>
              </a:rPr>
              <a:t>All home data is from the most current Minimum Data Set, Resident Assessment Instrument. MDS-RAI | * Health Quality Ontario (HQO)                   ** Continuing Care Reporting System (CCRS)</a:t>
            </a:r>
          </a:p>
          <a:p>
            <a:endParaRPr lang="en-CA" dirty="0"/>
          </a:p>
        </p:txBody>
      </p:sp>
      <p:sp>
        <p:nvSpPr>
          <p:cNvPr id="5" name="Text Placeholder 4">
            <a:extLst>
              <a:ext uri="{FF2B5EF4-FFF2-40B4-BE49-F238E27FC236}">
                <a16:creationId xmlns:a16="http://schemas.microsoft.com/office/drawing/2014/main" id="{44320DA9-C7C1-9157-CDAC-F81B2A043EF7}"/>
              </a:ext>
            </a:extLst>
          </p:cNvPr>
          <p:cNvSpPr>
            <a:spLocks noGrp="1"/>
          </p:cNvSpPr>
          <p:nvPr>
            <p:ph type="body" sz="quarter" idx="3"/>
          </p:nvPr>
        </p:nvSpPr>
        <p:spPr/>
        <p:txBody>
          <a:bodyPr/>
          <a:lstStyle/>
          <a:p>
            <a:endParaRPr lang="en-CA" dirty="0"/>
          </a:p>
        </p:txBody>
      </p:sp>
      <p:sp>
        <p:nvSpPr>
          <p:cNvPr id="6" name="Content Placeholder 5">
            <a:extLst>
              <a:ext uri="{FF2B5EF4-FFF2-40B4-BE49-F238E27FC236}">
                <a16:creationId xmlns:a16="http://schemas.microsoft.com/office/drawing/2014/main" id="{0FFFDB0C-074C-4143-6B68-072AB10B59DB}"/>
              </a:ext>
            </a:extLst>
          </p:cNvPr>
          <p:cNvSpPr>
            <a:spLocks noGrp="1"/>
          </p:cNvSpPr>
          <p:nvPr>
            <p:ph sz="quarter" idx="4"/>
          </p:nvPr>
        </p:nvSpPr>
        <p:spPr/>
        <p:txBody>
          <a:bodyPr>
            <a:normAutofit fontScale="92500" lnSpcReduction="10000"/>
          </a:bodyPr>
          <a:lstStyle/>
          <a:p>
            <a:endParaRPr lang="en-CA" dirty="0"/>
          </a:p>
        </p:txBody>
      </p:sp>
      <p:pic>
        <p:nvPicPr>
          <p:cNvPr id="7" name="Picture 6">
            <a:extLst>
              <a:ext uri="{FF2B5EF4-FFF2-40B4-BE49-F238E27FC236}">
                <a16:creationId xmlns:a16="http://schemas.microsoft.com/office/drawing/2014/main" id="{1A5DE657-993E-84E2-4ED9-37A07790239C}"/>
              </a:ext>
            </a:extLst>
          </p:cNvPr>
          <p:cNvPicPr>
            <a:picLocks noChangeAspect="1"/>
          </p:cNvPicPr>
          <p:nvPr/>
        </p:nvPicPr>
        <p:blipFill>
          <a:blip r:embed="rId2"/>
          <a:stretch>
            <a:fillRect/>
          </a:stretch>
        </p:blipFill>
        <p:spPr>
          <a:xfrm>
            <a:off x="906350" y="2155176"/>
            <a:ext cx="10247425" cy="3388374"/>
          </a:xfrm>
          <a:prstGeom prst="rect">
            <a:avLst/>
          </a:prstGeom>
        </p:spPr>
      </p:pic>
      <p:graphicFrame>
        <p:nvGraphicFramePr>
          <p:cNvPr id="8" name="Chart 7">
            <a:extLst>
              <a:ext uri="{FF2B5EF4-FFF2-40B4-BE49-F238E27FC236}">
                <a16:creationId xmlns:a16="http://schemas.microsoft.com/office/drawing/2014/main" id="{C8A9F828-9AB8-D258-3BDC-D8A26F4D1D2D}"/>
              </a:ext>
            </a:extLst>
          </p:cNvPr>
          <p:cNvGraphicFramePr/>
          <p:nvPr>
            <p:extLst>
              <p:ext uri="{D42A27DB-BD31-4B8C-83A1-F6EECF244321}">
                <p14:modId xmlns:p14="http://schemas.microsoft.com/office/powerpoint/2010/main" val="3233039568"/>
              </p:ext>
            </p:extLst>
          </p:nvPr>
        </p:nvGraphicFramePr>
        <p:xfrm>
          <a:off x="906350" y="2155176"/>
          <a:ext cx="10247425" cy="33883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2379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F809-6452-1DC0-CD87-92C7662A086C}"/>
              </a:ext>
            </a:extLst>
          </p:cNvPr>
          <p:cNvSpPr>
            <a:spLocks noGrp="1"/>
          </p:cNvSpPr>
          <p:nvPr>
            <p:ph type="title"/>
          </p:nvPr>
        </p:nvSpPr>
        <p:spPr>
          <a:xfrm>
            <a:off x="476250" y="2152650"/>
            <a:ext cx="11372849" cy="4705350"/>
          </a:xfrm>
        </p:spPr>
        <p:txBody>
          <a:bodyPr>
            <a:normAutofit fontScale="90000"/>
          </a:bodyPr>
          <a:lstStyle/>
          <a:p>
            <a:pPr>
              <a:lnSpc>
                <a:spcPct val="100000"/>
              </a:lnSpc>
            </a:pPr>
            <a:br>
              <a:rPr lang="en-US" sz="20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br>
            <a:br>
              <a:rPr lang="en-US" sz="20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br>
            <a:r>
              <a:rPr lang="en-US" sz="2100" b="1" dirty="0">
                <a:solidFill>
                  <a:srgbClr val="2E3722"/>
                </a:solidFill>
                <a:effectLst/>
                <a:latin typeface="Arial" panose="020B0604020202020204" pitchFamily="34" charset="0"/>
                <a:ea typeface="Calibri" panose="020F0502020204030204" pitchFamily="34" charset="0"/>
                <a:cs typeface="Times New Roman" panose="02020603050405020304" pitchFamily="18" charset="0"/>
              </a:rPr>
              <a:t>Arirang Korean Long-Term Care </a:t>
            </a:r>
            <a: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t>is pleased to share its 2025/26 Continuous Quality Improvement Initiative Report. Arirang Korean Long-Term Care is committed to quality improvement and is reflected in our mission and strategic plan. </a:t>
            </a:r>
            <a:b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br>
            <a: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t>We are continuing the implementation of the Person and Family Centered Care Best Practice Guideline ensuring residents and their families are supported to achieve their personal goals for their health and quality of life. </a:t>
            </a:r>
            <a:b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br>
            <a: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t>We are implementing the Palliative Approach to Care and End-of-Life Care Best Practice Guidelines </a:t>
            </a:r>
            <a:r>
              <a:rPr lang="en-US" sz="2100" dirty="0">
                <a:solidFill>
                  <a:srgbClr val="2E3722"/>
                </a:solidFill>
                <a:effectLst/>
                <a:latin typeface="Arial" panose="020B0604020202020204" pitchFamily="34" charset="0"/>
              </a:rPr>
              <a:t>concentrating on improving or sustaining comfort and quality of life for the residents and their families facing a life-limiting illness. Our Palliative care approach encompasses  holistic services that meets the physical, emotional, social, cultural, spiritual and psychological needs of the resident and their family members</a:t>
            </a:r>
            <a:br>
              <a:rPr lang="en-CA"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br>
            <a:r>
              <a:rPr lang="en-US" sz="2100" dirty="0">
                <a:solidFill>
                  <a:srgbClr val="2E3722"/>
                </a:solidFill>
                <a:latin typeface="Arial" panose="020B0604020202020204" pitchFamily="34" charset="0"/>
                <a:ea typeface="Calibri" panose="020F0502020204030204" pitchFamily="34" charset="0"/>
                <a:cs typeface="Arial" panose="020B0604020202020204" pitchFamily="34" charset="0"/>
              </a:rPr>
              <a:t>M</a:t>
            </a:r>
            <a:r>
              <a:rPr lang="en-US" sz="2100" dirty="0">
                <a:solidFill>
                  <a:srgbClr val="2E3722"/>
                </a:solidFill>
                <a:effectLst/>
                <a:latin typeface="Arial" panose="020B0604020202020204" pitchFamily="34" charset="0"/>
                <a:ea typeface="Calibri" panose="020F0502020204030204" pitchFamily="34" charset="0"/>
                <a:cs typeface="Arial" panose="020B0604020202020204" pitchFamily="34" charset="0"/>
              </a:rPr>
              <a:t>eeting the requirements of the Fixing Long Term Care Act 2021 and Ontario Regulations 246/22, respecting Residents’ Bill of Rights, maintaining an environment that supports evidence-based practices and innovation remain high priorities for Arirang Korean Long-Term Care. Our Continuous Quality Improvement Plan is a roadmap to integrating excellent care, collaboration and enhanced quality of life for residents in our Home.</a:t>
            </a:r>
            <a:br>
              <a:rPr lang="en-US" sz="21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br>
              <a:rPr lang="en-CA"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br>
              <a:rPr lang="en-CA"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lang="en-CA" sz="2000" dirty="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AE50A43-0D81-22CC-5DF7-5EDF1C9687CC}"/>
              </a:ext>
            </a:extLst>
          </p:cNvPr>
          <p:cNvSpPr txBox="1"/>
          <p:nvPr/>
        </p:nvSpPr>
        <p:spPr>
          <a:xfrm>
            <a:off x="1075268" y="941416"/>
            <a:ext cx="8897180" cy="646331"/>
          </a:xfrm>
          <a:prstGeom prst="rect">
            <a:avLst/>
          </a:prstGeom>
          <a:noFill/>
        </p:spPr>
        <p:txBody>
          <a:bodyPr wrap="square" rtlCol="0">
            <a:spAutoFit/>
          </a:bodyPr>
          <a:lstStyle/>
          <a:p>
            <a:r>
              <a:rPr lang="en-US" sz="36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QUALITY PRIORITIES FOR 2025/26</a:t>
            </a:r>
            <a:endParaRPr lang="en-CA" sz="3600" dirty="0">
              <a:solidFill>
                <a:schemeClr val="bg1">
                  <a:lumMod val="50000"/>
                </a:schemeClr>
              </a:solidFill>
            </a:endParaRPr>
          </a:p>
        </p:txBody>
      </p:sp>
    </p:spTree>
    <p:extLst>
      <p:ext uri="{BB962C8B-B14F-4D97-AF65-F5344CB8AC3E}">
        <p14:creationId xmlns:p14="http://schemas.microsoft.com/office/powerpoint/2010/main" val="1865527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45840-E372-2B9A-3250-CD607C957594}"/>
              </a:ext>
            </a:extLst>
          </p:cNvPr>
          <p:cNvSpPr>
            <a:spLocks noGrp="1"/>
          </p:cNvSpPr>
          <p:nvPr>
            <p:ph type="title"/>
          </p:nvPr>
        </p:nvSpPr>
        <p:spPr>
          <a:xfrm>
            <a:off x="0" y="581025"/>
            <a:ext cx="10610850" cy="1743458"/>
          </a:xfrm>
        </p:spPr>
        <p:txBody>
          <a:bodyPr>
            <a:noAutofit/>
          </a:bodyPr>
          <a:lstStyle/>
          <a:p>
            <a:pPr>
              <a:lnSpc>
                <a:spcPct val="100000"/>
              </a:lnSpc>
            </a:pPr>
            <a:r>
              <a:rPr lang="en-US" sz="18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The high-level priorities for Arirang Korean Long-Term Care’s 2025 Continuous Quality Improvement are </a:t>
            </a:r>
            <a:r>
              <a:rPr lang="en-US" sz="18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enhancing</a:t>
            </a:r>
            <a:r>
              <a:rPr lang="en-US" sz="18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care outcomes and empowering frontline staff with knowledge and skill by implementing best practice guidelines as a Pre-designate Best Practice Spotlight Organization, </a:t>
            </a:r>
            <a:r>
              <a:rPr lang="en-US" sz="18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supporting  innovation in data </a:t>
            </a:r>
            <a:r>
              <a:rPr lang="en-US" sz="18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i</a:t>
            </a:r>
            <a:r>
              <a:rPr lang="en-US" sz="18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ntegration, and </a:t>
            </a:r>
            <a:r>
              <a:rPr lang="en-US" sz="1800" b="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maintaining Resident and Family Satisfaction</a:t>
            </a:r>
            <a:r>
              <a:rPr lang="en-US" sz="18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br>
              <a:rPr lang="en-CA" sz="1800" dirty="0">
                <a:effectLst/>
                <a:latin typeface="Calibri" panose="020F0502020204030204" pitchFamily="34" charset="0"/>
                <a:ea typeface="Calibri" panose="020F0502020204030204" pitchFamily="34" charset="0"/>
                <a:cs typeface="Times New Roman" panose="02020603050405020304" pitchFamily="18" charset="0"/>
              </a:rPr>
            </a:br>
            <a:endParaRPr lang="en-CA" sz="1800" dirty="0"/>
          </a:p>
        </p:txBody>
      </p:sp>
      <p:sp>
        <p:nvSpPr>
          <p:cNvPr id="3" name="Content Placeholder 2">
            <a:extLst>
              <a:ext uri="{FF2B5EF4-FFF2-40B4-BE49-F238E27FC236}">
                <a16:creationId xmlns:a16="http://schemas.microsoft.com/office/drawing/2014/main" id="{0D09289C-CCB7-976D-30B7-007AC31451A7}"/>
              </a:ext>
            </a:extLst>
          </p:cNvPr>
          <p:cNvSpPr>
            <a:spLocks noGrp="1"/>
          </p:cNvSpPr>
          <p:nvPr>
            <p:ph idx="1"/>
          </p:nvPr>
        </p:nvSpPr>
        <p:spPr>
          <a:xfrm>
            <a:off x="1797921" y="2404607"/>
            <a:ext cx="7701679" cy="3599316"/>
          </a:xfrm>
        </p:spPr>
        <p:txBody>
          <a:bodyPr>
            <a:normAutofit/>
          </a:bodyPr>
          <a:lstStyle/>
          <a:p>
            <a:pPr marL="342900" lvl="0" indent="-342900">
              <a:lnSpc>
                <a:spcPct val="107000"/>
              </a:lnSpc>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Enhance Quality of Life for residents in our Home</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Enhance Resident’s Comfort </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Meeting Resident’s needs, wishes and choices </a:t>
            </a:r>
          </a:p>
          <a:p>
            <a:pPr marL="342900" indent="-342900">
              <a:lnSpc>
                <a:spcPct val="107000"/>
              </a:lnSpc>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Supporting Point of Care Decision Making</a:t>
            </a:r>
            <a:endParaRPr lang="en-CA" sz="1800" dirty="0">
              <a:solidFill>
                <a:srgbClr val="2B3922"/>
              </a:solidFill>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
            </a:pPr>
            <a:r>
              <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Enhancin</a:t>
            </a:r>
            <a:r>
              <a:rPr lang="en-CA" sz="1800" dirty="0">
                <a:solidFill>
                  <a:srgbClr val="2B3922"/>
                </a:solidFill>
                <a:latin typeface="Arial" panose="020B0604020202020204" pitchFamily="34" charset="0"/>
                <a:ea typeface="Calibri" panose="020F0502020204030204" pitchFamily="34" charset="0"/>
                <a:cs typeface="Arial" panose="020B0604020202020204" pitchFamily="34" charset="0"/>
              </a:rPr>
              <a:t>g screening, assessment and prevention of risk</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Data Integration</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Enhance Residents’ and </a:t>
            </a: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F</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amily Satisfaction </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dirty="0"/>
          </a:p>
        </p:txBody>
      </p:sp>
    </p:spTree>
    <p:extLst>
      <p:ext uri="{BB962C8B-B14F-4D97-AF65-F5344CB8AC3E}">
        <p14:creationId xmlns:p14="http://schemas.microsoft.com/office/powerpoint/2010/main" val="61779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59CA-77C1-E741-0AAE-3EB8816D94DF}"/>
              </a:ext>
            </a:extLst>
          </p:cNvPr>
          <p:cNvSpPr>
            <a:spLocks noGrp="1"/>
          </p:cNvSpPr>
          <p:nvPr>
            <p:ph type="title"/>
          </p:nvPr>
        </p:nvSpPr>
        <p:spPr>
          <a:xfrm>
            <a:off x="728134" y="1227667"/>
            <a:ext cx="8816802" cy="584200"/>
          </a:xfrm>
        </p:spPr>
        <p:txBody>
          <a:bodyPr>
            <a:normAutofit fontScale="90000"/>
          </a:bodyPr>
          <a:lstStyle/>
          <a:p>
            <a:pPr algn="ctr"/>
            <a:r>
              <a:rPr lang="en-US" sz="2400" b="1"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QUALITY OBJECTIVES FOR 2025/26</a:t>
            </a:r>
            <a:br>
              <a:rPr lang="en-CA" sz="18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CA" dirty="0">
              <a:solidFill>
                <a:schemeClr val="bg1">
                  <a:lumMod val="50000"/>
                </a:schemeClr>
              </a:solidFill>
            </a:endParaRPr>
          </a:p>
        </p:txBody>
      </p:sp>
      <p:sp>
        <p:nvSpPr>
          <p:cNvPr id="3" name="Content Placeholder 2">
            <a:extLst>
              <a:ext uri="{FF2B5EF4-FFF2-40B4-BE49-F238E27FC236}">
                <a16:creationId xmlns:a16="http://schemas.microsoft.com/office/drawing/2014/main" id="{6DE5D088-4A79-3465-57F9-67CCF41BF88E}"/>
              </a:ext>
            </a:extLst>
          </p:cNvPr>
          <p:cNvSpPr>
            <a:spLocks noGrp="1"/>
          </p:cNvSpPr>
          <p:nvPr>
            <p:ph idx="1"/>
          </p:nvPr>
        </p:nvSpPr>
        <p:spPr>
          <a:xfrm>
            <a:off x="1439334" y="2031999"/>
            <a:ext cx="8297333" cy="4699000"/>
          </a:xfrm>
        </p:spPr>
        <p:txBody>
          <a:bodyPr>
            <a:normAutofit fontScale="70000" lnSpcReduction="20000"/>
          </a:bodyPr>
          <a:lstStyle/>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Enhancing in Quality of Life for residents in our Home through the implementation of Person and Family Centered Care (PFCC), Alternative to Restraints Best Practice Guideline and the Palliative Approach to Care Guideline</a:t>
            </a:r>
            <a:endParaRPr lang="en-CA" sz="20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Enhancing Resident’s Comfort through the implementation of Pain Assessment and Management Best Practice Guideline and the End-of-Life Care Guideline</a:t>
            </a:r>
            <a:endParaRPr lang="en-CA" sz="20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Supporting Resident’s Transition in our Home prior to admission through the process of pre-admission conference </a:t>
            </a:r>
            <a:r>
              <a:rPr lang="en-US" sz="2000" dirty="0">
                <a:solidFill>
                  <a:srgbClr val="2B3922"/>
                </a:solidFill>
                <a:latin typeface="Arial" panose="020B0604020202020204" pitchFamily="34" charset="0"/>
                <a:ea typeface="Calibri" panose="020F0502020204030204" pitchFamily="34" charset="0"/>
                <a:cs typeface="Arial" panose="020B0604020202020204" pitchFamily="34" charset="0"/>
              </a:rPr>
              <a:t>and on the </a:t>
            </a: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day of admission through the implementation of the Admission and 24 Hours Assessment and Plan of Care Clinical Pathway </a:t>
            </a:r>
            <a:endParaRPr lang="en-CA" sz="20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Meeting Resident’s needs, wishes and choices through the implementation of Clinical Pathways (Person and Family Centred Care and Pain Assessment and Management) and integration of goals of care discussions during resident care conferences </a:t>
            </a:r>
          </a:p>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Data Integration through the implementation of AMPLIFI for the continuous updating of resident’s information in both hospital and LTC Home record with transition exchanges</a:t>
            </a:r>
          </a:p>
          <a:p>
            <a:pPr marL="34290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Supporting </a:t>
            </a:r>
            <a:r>
              <a:rPr lang="en-CA" sz="2000" dirty="0">
                <a:solidFill>
                  <a:srgbClr val="2B3922"/>
                </a:solidFill>
                <a:latin typeface="Arial" panose="020B0604020202020204" pitchFamily="34" charset="0"/>
                <a:ea typeface="Calibri" panose="020F0502020204030204" pitchFamily="34" charset="0"/>
                <a:cs typeface="Arial" panose="020B0604020202020204" pitchFamily="34" charset="0"/>
              </a:rPr>
              <a:t>screening, assessment, prevention of risk and point of care decision making </a:t>
            </a: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through the implementation of Assessment Tools and Clinical Pathways that integrate with Plan of Care though Nursing Advantage Canada electronic platform for residents’ assessment</a:t>
            </a:r>
            <a:endParaRPr lang="en-CA" sz="2000" dirty="0">
              <a:solidFill>
                <a:srgbClr val="2B3922"/>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mj-lt"/>
              <a:buAutoNum type="arabicPeriod"/>
            </a:pPr>
            <a:r>
              <a:rPr lang="en-US" sz="2000" dirty="0">
                <a:solidFill>
                  <a:srgbClr val="2B3922"/>
                </a:solidFill>
                <a:effectLst/>
                <a:latin typeface="Arial" panose="020B0604020202020204" pitchFamily="34" charset="0"/>
                <a:ea typeface="Calibri" panose="020F0502020204030204" pitchFamily="34" charset="0"/>
                <a:cs typeface="Arial" panose="020B0604020202020204" pitchFamily="34" charset="0"/>
              </a:rPr>
              <a:t>Enhancing Resident and Family Satisfaction through Response and Action</a:t>
            </a:r>
            <a:endParaRPr lang="en-CA" sz="20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dirty="0"/>
          </a:p>
        </p:txBody>
      </p:sp>
    </p:spTree>
    <p:extLst>
      <p:ext uri="{BB962C8B-B14F-4D97-AF65-F5344CB8AC3E}">
        <p14:creationId xmlns:p14="http://schemas.microsoft.com/office/powerpoint/2010/main" val="77934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45840-E372-2B9A-3250-CD607C957594}"/>
              </a:ext>
            </a:extLst>
          </p:cNvPr>
          <p:cNvSpPr>
            <a:spLocks noGrp="1"/>
          </p:cNvSpPr>
          <p:nvPr>
            <p:ph type="title" idx="4294967295"/>
          </p:nvPr>
        </p:nvSpPr>
        <p:spPr>
          <a:xfrm>
            <a:off x="504825" y="368156"/>
            <a:ext cx="10181647" cy="901700"/>
          </a:xfrm>
        </p:spPr>
        <p:txBody>
          <a:bodyPr>
            <a:normAutofit fontScale="90000"/>
          </a:bodyPr>
          <a:lstStyle/>
          <a:p>
            <a:pPr>
              <a:lnSpc>
                <a:spcPct val="107000"/>
              </a:lnSpc>
              <a:spcAft>
                <a:spcPts val="800"/>
              </a:spcAft>
            </a:pPr>
            <a:br>
              <a:rPr lang="en-CA"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effectLst/>
                <a:latin typeface="Arial" panose="020B0604020202020204" pitchFamily="34" charset="0"/>
                <a:ea typeface="Calibri" panose="020F0502020204030204" pitchFamily="34" charset="0"/>
                <a:cs typeface="Times New Roman" panose="02020603050405020304" pitchFamily="18" charset="0"/>
              </a:rPr>
              <a:t> </a:t>
            </a:r>
            <a:br>
              <a:rPr lang="en-CA" sz="1800" dirty="0">
                <a:effectLst/>
                <a:latin typeface="Calibri" panose="020F0502020204030204" pitchFamily="34" charset="0"/>
                <a:ea typeface="Calibri" panose="020F0502020204030204" pitchFamily="34" charset="0"/>
                <a:cs typeface="Times New Roman" panose="02020603050405020304" pitchFamily="18" charset="0"/>
              </a:rPr>
            </a:br>
            <a:r>
              <a:rPr lang="en-US" sz="2200" b="1" dirty="0">
                <a:solidFill>
                  <a:schemeClr val="tx2">
                    <a:lumMod val="10000"/>
                  </a:schemeClr>
                </a:solidFill>
                <a:effectLst/>
                <a:latin typeface="Arial" panose="020B0604020202020204" pitchFamily="34" charset="0"/>
                <a:ea typeface="Calibri" panose="020F0502020204030204" pitchFamily="34" charset="0"/>
                <a:cs typeface="Times New Roman" panose="02020603050405020304" pitchFamily="18" charset="0"/>
              </a:rPr>
              <a:t>QUALITY IMPROVEMENT INITIATIVES CYCLE AND PRIORITY SETTING PROCESS</a:t>
            </a:r>
            <a:br>
              <a:rPr lang="en-CA" sz="2200" dirty="0">
                <a:solidFill>
                  <a:schemeClr val="tx2">
                    <a:lumMod val="10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CA" sz="2200" dirty="0">
              <a:solidFill>
                <a:schemeClr val="tx2">
                  <a:lumMod val="10000"/>
                </a:schemeClr>
              </a:solidFill>
            </a:endParaRPr>
          </a:p>
        </p:txBody>
      </p:sp>
      <p:sp>
        <p:nvSpPr>
          <p:cNvPr id="3" name="Content Placeholder 2">
            <a:extLst>
              <a:ext uri="{FF2B5EF4-FFF2-40B4-BE49-F238E27FC236}">
                <a16:creationId xmlns:a16="http://schemas.microsoft.com/office/drawing/2014/main" id="{0D09289C-CCB7-976D-30B7-007AC31451A7}"/>
              </a:ext>
            </a:extLst>
          </p:cNvPr>
          <p:cNvSpPr>
            <a:spLocks noGrp="1"/>
          </p:cNvSpPr>
          <p:nvPr>
            <p:ph idx="4294967295"/>
          </p:nvPr>
        </p:nvSpPr>
        <p:spPr>
          <a:xfrm>
            <a:off x="147783" y="1269856"/>
            <a:ext cx="10538690" cy="5588144"/>
          </a:xfrm>
        </p:spPr>
        <p:txBody>
          <a:bodyPr>
            <a:normAutofit fontScale="85000" lnSpcReduction="20000"/>
          </a:bodyPr>
          <a:lstStyle/>
          <a:p>
            <a:pPr marL="0" indent="0">
              <a:lnSpc>
                <a:spcPct val="120000"/>
              </a:lnSpc>
              <a:spcAft>
                <a:spcPts val="800"/>
              </a:spcAft>
              <a:buNone/>
            </a:pPr>
            <a:r>
              <a:rPr lang="en-US" sz="1900" dirty="0">
                <a:solidFill>
                  <a:srgbClr val="2B3922"/>
                </a:solidFill>
                <a:effectLst/>
                <a:latin typeface="Arial" panose="020B0604020202020204" pitchFamily="34" charset="0"/>
                <a:ea typeface="Calibri" panose="020F0502020204030204" pitchFamily="34" charset="0"/>
                <a:cs typeface="Arial" panose="020B0604020202020204" pitchFamily="34" charset="0"/>
              </a:rPr>
              <a:t>Arirang Korean Long-Term </a:t>
            </a:r>
            <a:r>
              <a:rPr lang="en-US" sz="1900" dirty="0">
                <a:solidFill>
                  <a:srgbClr val="2B3922"/>
                </a:solidFill>
                <a:latin typeface="Arial" panose="020B0604020202020204" pitchFamily="34" charset="0"/>
                <a:ea typeface="Calibri" panose="020F0502020204030204" pitchFamily="34" charset="0"/>
                <a:cs typeface="Arial" panose="020B0604020202020204" pitchFamily="34" charset="0"/>
              </a:rPr>
              <a:t>Care </a:t>
            </a:r>
            <a:r>
              <a:rPr lang="en-US" sz="1900" dirty="0">
                <a:solidFill>
                  <a:srgbClr val="2B3922"/>
                </a:solidFill>
                <a:effectLst/>
                <a:latin typeface="Arial" panose="020B0604020202020204" pitchFamily="34" charset="0"/>
                <a:ea typeface="Calibri" panose="020F0502020204030204" pitchFamily="34" charset="0"/>
                <a:cs typeface="Arial" panose="020B0604020202020204" pitchFamily="34" charset="0"/>
              </a:rPr>
              <a:t>has developed an annual planning cycle for their Continuous Quality Improvement Report  and Quality Improvement Plan (QIP). </a:t>
            </a:r>
            <a:endParaRPr lang="en-CA" sz="19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0" indent="0">
              <a:lnSpc>
                <a:spcPct val="120000"/>
              </a:lnSpc>
              <a:spcAft>
                <a:spcPts val="800"/>
              </a:spcAft>
              <a:buNone/>
            </a:pPr>
            <a:r>
              <a:rPr lang="en-US" sz="1600" dirty="0">
                <a:solidFill>
                  <a:srgbClr val="2B3922"/>
                </a:solidFill>
                <a:latin typeface="Arial" panose="020B0604020202020204" pitchFamily="34" charset="0"/>
                <a:ea typeface="Calibri" panose="020F0502020204030204" pitchFamily="34" charset="0"/>
                <a:cs typeface="Arial" panose="020B0604020202020204" pitchFamily="34" charset="0"/>
              </a:rPr>
              <a:t>	</a:t>
            </a: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Quality Improvement</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 planning includes an evaluation of the following factors to identify preliminary priorities:</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P</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rogress achieved in past year based on previous QIP; </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O</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ngoing analysis of performance data over time available from the Canadian Institute for Health Information (CIHI); with areas indicating a decline in performance over time and/or where benchmarking against self-identified peer organizations suggests improvement required</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Quality</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 Indicators Raw Data Reports available in Point Click Care Electronic Documentation System</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R</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esident, family and staff experience survey results; </a:t>
            </a:r>
          </a:p>
          <a:p>
            <a:pPr marL="342900" lvl="0" indent="-342900">
              <a:lnSpc>
                <a:spcPct val="120000"/>
              </a:lnSpc>
              <a:buFont typeface="Symbol" panose="05050102010706020507" pitchFamily="18" charset="2"/>
              <a:buChar char=""/>
            </a:pP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Identified priorities through program evaluations  and recommendations from the home’s continuous quality improvement committee</a:t>
            </a: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Results of care and service audits</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E</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mergent issues identified internally (trends in critical incidents) and/or externally;</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US" sz="1800" dirty="0">
                <a:solidFill>
                  <a:srgbClr val="2B3922"/>
                </a:solidFill>
                <a:latin typeface="Arial" panose="020B0604020202020204" pitchFamily="34" charset="0"/>
                <a:ea typeface="Calibri" panose="020F0502020204030204" pitchFamily="34" charset="0"/>
                <a:cs typeface="Arial" panose="020B0604020202020204" pitchFamily="34" charset="0"/>
              </a:rPr>
              <a:t>I</a:t>
            </a:r>
            <a:r>
              <a:rPr lang="en-US"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nput from residents, families, staff, leaders and external partners.</a:t>
            </a:r>
            <a:endPar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Font typeface="Symbol" panose="05050102010706020507" pitchFamily="18" charset="2"/>
              <a:buChar char=""/>
            </a:pPr>
            <a:r>
              <a:rPr lang="en-CA" sz="1800" dirty="0">
                <a:solidFill>
                  <a:srgbClr val="2B3922"/>
                </a:solidFill>
                <a:latin typeface="Arial" panose="020B0604020202020204" pitchFamily="34" charset="0"/>
                <a:ea typeface="Calibri" panose="020F0502020204030204" pitchFamily="34" charset="0"/>
                <a:cs typeface="Arial" panose="020B0604020202020204" pitchFamily="34" charset="0"/>
              </a:rPr>
              <a:t>M</a:t>
            </a:r>
            <a:r>
              <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andated provincial improvement priorities </a:t>
            </a:r>
          </a:p>
          <a:p>
            <a:pPr marL="342900" lvl="0" indent="-342900">
              <a:lnSpc>
                <a:spcPct val="120000"/>
              </a:lnSpc>
              <a:buFont typeface="Symbol" panose="05050102010706020507" pitchFamily="18" charset="2"/>
              <a:buChar char=""/>
            </a:pPr>
            <a:r>
              <a:rPr lang="en-CA" sz="1800" dirty="0">
                <a:solidFill>
                  <a:srgbClr val="2B3922"/>
                </a:solidFill>
                <a:effectLst/>
                <a:latin typeface="Arial" panose="020B0604020202020204" pitchFamily="34" charset="0"/>
                <a:ea typeface="Calibri" panose="020F0502020204030204" pitchFamily="34" charset="0"/>
                <a:cs typeface="Arial" panose="020B0604020202020204" pitchFamily="34" charset="0"/>
              </a:rPr>
              <a:t>Acts and Regulations for Long Term Care Homes, other applicable legislations and best practice guidelines</a:t>
            </a:r>
          </a:p>
          <a:p>
            <a:pPr marL="0" indent="0">
              <a:buNone/>
            </a:pPr>
            <a:endParaRPr lang="en-CA" dirty="0"/>
          </a:p>
        </p:txBody>
      </p:sp>
    </p:spTree>
    <p:extLst>
      <p:ext uri="{BB962C8B-B14F-4D97-AF65-F5344CB8AC3E}">
        <p14:creationId xmlns:p14="http://schemas.microsoft.com/office/powerpoint/2010/main" val="3477027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BDE7B4-F32C-20C5-C1F3-64D42939A5B9}"/>
              </a:ext>
            </a:extLst>
          </p:cNvPr>
          <p:cNvSpPr>
            <a:spLocks noGrp="1"/>
          </p:cNvSpPr>
          <p:nvPr>
            <p:ph idx="4294967295"/>
          </p:nvPr>
        </p:nvSpPr>
        <p:spPr>
          <a:xfrm>
            <a:off x="1320800" y="723900"/>
            <a:ext cx="8613775" cy="5546725"/>
          </a:xfrm>
        </p:spPr>
        <p:txBody>
          <a:bodyPr>
            <a:normAutofit/>
          </a:bodyPr>
          <a:lstStyle/>
          <a:p>
            <a:pPr>
              <a:lnSpc>
                <a:spcPct val="107000"/>
              </a:lnSpc>
              <a:spcAft>
                <a:spcPts val="800"/>
              </a:spcAft>
            </a:pPr>
            <a:endParaRPr lang="en-CA"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CA" sz="2400" dirty="0">
                <a:solidFill>
                  <a:srgbClr val="2B3922"/>
                </a:solidFill>
                <a:effectLst/>
                <a:latin typeface="Arial" panose="020B0604020202020204" pitchFamily="34" charset="0"/>
                <a:ea typeface="Calibri" panose="020F0502020204030204" pitchFamily="34" charset="0"/>
                <a:cs typeface="Arial" panose="020B0604020202020204" pitchFamily="34" charset="0"/>
              </a:rPr>
              <a:t>Priorities are discussed within different committees and councils by interprofessional and interdisciplinary team members. </a:t>
            </a:r>
          </a:p>
          <a:p>
            <a:pPr>
              <a:lnSpc>
                <a:spcPct val="107000"/>
              </a:lnSpc>
              <a:spcAft>
                <a:spcPts val="800"/>
              </a:spcAft>
            </a:pPr>
            <a:r>
              <a:rPr lang="en-US" sz="2400" dirty="0">
                <a:solidFill>
                  <a:srgbClr val="2B3922"/>
                </a:solidFill>
                <a:effectLst/>
                <a:latin typeface="Arial" panose="020B0604020202020204" pitchFamily="34" charset="0"/>
                <a:ea typeface="Calibri" panose="020F0502020204030204" pitchFamily="34" charset="0"/>
                <a:cs typeface="Arial" panose="020B0604020202020204" pitchFamily="34" charset="0"/>
              </a:rPr>
              <a:t>These committees and councils include the Leadership Team, Resident</a:t>
            </a:r>
            <a:r>
              <a:rPr lang="en-US" dirty="0">
                <a:solidFill>
                  <a:srgbClr val="2B3922"/>
                </a:solidFill>
                <a:latin typeface="Arial" panose="020B0604020202020204" pitchFamily="34" charset="0"/>
                <a:ea typeface="Calibri" panose="020F0502020204030204" pitchFamily="34" charset="0"/>
                <a:cs typeface="Arial" panose="020B0604020202020204" pitchFamily="34" charset="0"/>
              </a:rPr>
              <a:t>s’</a:t>
            </a:r>
            <a:r>
              <a:rPr lang="en-US" sz="2400" dirty="0">
                <a:solidFill>
                  <a:srgbClr val="2B3922"/>
                </a:solidFill>
                <a:effectLst/>
                <a:latin typeface="Arial" panose="020B0604020202020204" pitchFamily="34" charset="0"/>
                <a:ea typeface="Calibri" panose="020F0502020204030204" pitchFamily="34" charset="0"/>
                <a:cs typeface="Arial" panose="020B0604020202020204" pitchFamily="34" charset="0"/>
              </a:rPr>
              <a:t> Council, Family Council, CQI Council and the Board of Directors Committee</a:t>
            </a:r>
            <a:r>
              <a:rPr lang="en-US" dirty="0">
                <a:solidFill>
                  <a:srgbClr val="2B3922"/>
                </a:solidFill>
                <a:latin typeface="Arial" panose="020B0604020202020204" pitchFamily="34" charset="0"/>
                <a:ea typeface="Calibri" panose="020F0502020204030204" pitchFamily="34" charset="0"/>
                <a:cs typeface="Arial" panose="020B0604020202020204" pitchFamily="34" charset="0"/>
              </a:rPr>
              <a:t>.</a:t>
            </a:r>
            <a:r>
              <a:rPr lang="en-US" sz="2400" dirty="0">
                <a:solidFill>
                  <a:srgbClr val="2B3922"/>
                </a:solidFill>
                <a:effectLst/>
                <a:latin typeface="Arial" panose="020B0604020202020204" pitchFamily="34" charset="0"/>
                <a:ea typeface="Calibri" panose="020F0502020204030204" pitchFamily="34" charset="0"/>
                <a:cs typeface="Arial" panose="020B0604020202020204" pitchFamily="34" charset="0"/>
              </a:rPr>
              <a:t> The process is interactive and engages different stakeholder groups. </a:t>
            </a:r>
            <a:endParaRPr lang="en-CA" sz="2400" dirty="0">
              <a:solidFill>
                <a:srgbClr val="2B3922"/>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solidFill>
                  <a:srgbClr val="2B3922"/>
                </a:solidFill>
                <a:effectLst/>
                <a:latin typeface="Arial" panose="020B0604020202020204" pitchFamily="34" charset="0"/>
                <a:ea typeface="Calibri" panose="020F0502020204030204" pitchFamily="34" charset="0"/>
                <a:cs typeface="Arial" panose="020B0604020202020204" pitchFamily="34" charset="0"/>
              </a:rPr>
              <a:t>QIP targets and practice change ideas are identified and confirmed.  Board of Directors endorses and approves the final QIP.</a:t>
            </a:r>
            <a:endParaRPr lang="en-CA" dirty="0"/>
          </a:p>
        </p:txBody>
      </p:sp>
    </p:spTree>
    <p:extLst>
      <p:ext uri="{BB962C8B-B14F-4D97-AF65-F5344CB8AC3E}">
        <p14:creationId xmlns:p14="http://schemas.microsoft.com/office/powerpoint/2010/main" val="267396949"/>
      </p:ext>
    </p:extLst>
  </p:cSld>
  <p:clrMapOvr>
    <a:masterClrMapping/>
  </p:clrMapOvr>
</p:sld>
</file>

<file path=ppt/theme/theme1.xml><?xml version="1.0" encoding="utf-8"?>
<a:theme xmlns:a="http://schemas.openxmlformats.org/drawingml/2006/main" name="Berlin">
  <a:themeElements>
    <a:clrScheme name="Custom 9">
      <a:dk1>
        <a:srgbClr val="C3BFC9"/>
      </a:dk1>
      <a:lt1>
        <a:sysClr val="window" lastClr="FFFFFF"/>
      </a:lt1>
      <a:dk2>
        <a:srgbClr val="7F7F7F"/>
      </a:dk2>
      <a:lt2>
        <a:srgbClr val="DCD8DC"/>
      </a:lt2>
      <a:accent1>
        <a:srgbClr val="774595"/>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ppt/theme/themeOverride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orbe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ow Edg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CDB58277-F8DF-46FF-84EC-EF41B835E6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TM04033917[[fn=Berlin]]</Template>
  <TotalTime>9930</TotalTime>
  <Words>2582</Words>
  <Application>Microsoft Office PowerPoint</Application>
  <PresentationFormat>Widescreen</PresentationFormat>
  <Paragraphs>210</Paragraphs>
  <Slides>19</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7" baseType="lpstr">
      <vt:lpstr>Arial</vt:lpstr>
      <vt:lpstr>Calibri</vt:lpstr>
      <vt:lpstr>Corbel</vt:lpstr>
      <vt:lpstr>Symbol</vt:lpstr>
      <vt:lpstr>Trebuchet MS</vt:lpstr>
      <vt:lpstr>Wingdings</vt:lpstr>
      <vt:lpstr>Berlin</vt:lpstr>
      <vt:lpstr>Worksheet</vt:lpstr>
      <vt:lpstr>Continuous Quality Improvement Initiative Report Arirang Korean Long-Term Care 2025/26</vt:lpstr>
      <vt:lpstr>Introduction to  Arirang Korean Long-Term Care</vt:lpstr>
      <vt:lpstr>Quality Improvement Outcomes from 2024-2025</vt:lpstr>
      <vt:lpstr>Quality Improvement Outcomes from 2024-25</vt:lpstr>
      <vt:lpstr>  Arirang Korean Long-Term Care is pleased to share its 2025/26 Continuous Quality Improvement Initiative Report. Arirang Korean Long-Term Care is committed to quality improvement and is reflected in our mission and strategic plan.  We are continuing the implementation of the Person and Family Centered Care Best Practice Guideline ensuring residents and their families are supported to achieve their personal goals for their health and quality of life.  We are implementing the Palliative Approach to Care and End-of-Life Care Best Practice Guidelines concentrating on improving or sustaining comfort and quality of life for the residents and their families facing a life-limiting illness. Our Palliative care approach encompasses  holistic services that meets the physical, emotional, social, cultural, spiritual and psychological needs of the resident and their family members Meeting the requirements of the Fixing Long Term Care Act 2021 and Ontario Regulations 246/22, respecting Residents’ Bill of Rights, maintaining an environment that supports evidence-based practices and innovation remain high priorities for Arirang Korean Long-Term Care. Our Continuous Quality Improvement Plan is a roadmap to integrating excellent care, collaboration and enhanced quality of life for residents in our Home.   </vt:lpstr>
      <vt:lpstr>The high-level priorities for Arirang Korean Long-Term Care’s 2025 Continuous Quality Improvement are enhancing care outcomes and empowering frontline staff with knowledge and skill by implementing best practice guidelines as a Pre-designate Best Practice Spotlight Organization, supporting  innovation in data integration, and maintaining Resident and Family Satisfaction : </vt:lpstr>
      <vt:lpstr>QUALITY OBJECTIVES FOR 2025/26 </vt:lpstr>
      <vt:lpstr>   QUALITY IMPROVEMENT INITIATIVES CYCLE AND PRIORITY SETTING PROCESS </vt:lpstr>
      <vt:lpstr>PowerPoint Presentation</vt:lpstr>
      <vt:lpstr>Arirang Korean Long Term Care APPROACH TO CQI  (POLICIES, PROCEDURES AND PROTOCOLS) </vt:lpstr>
      <vt:lpstr>PowerPoint Presentation</vt:lpstr>
      <vt:lpstr>Measures includes the following types: </vt:lpstr>
      <vt:lpstr> PROCESS TO MONITOR AND MEASURE PROGRESS, IDENTIFY AND IMPLEMENT ADJUSTMENTS AND COMMUNICATE OUTCOMES </vt:lpstr>
      <vt:lpstr>At An Organizational Level</vt:lpstr>
      <vt:lpstr>Resident and Family Satisfaction Survey </vt:lpstr>
      <vt:lpstr>Arirang Korean Long-Term Care 2024 Resident &amp; Family Satisfaction Survey </vt:lpstr>
      <vt:lpstr>Arirang Korean Long-Term Care 2024 Resident &amp; Family Satisfaction Survey</vt:lpstr>
      <vt:lpstr>Arirang Korean Long Term Care Quality Improvement Priority Indicators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Cherbel</dc:creator>
  <cp:lastModifiedBy>Jeanie Kwon</cp:lastModifiedBy>
  <cp:revision>25</cp:revision>
  <dcterms:created xsi:type="dcterms:W3CDTF">2022-07-11T15:52:16Z</dcterms:created>
  <dcterms:modified xsi:type="dcterms:W3CDTF">2025-11-24T19:14:31Z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